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66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143500" type="screen16x9"/>
  <p:notesSz cx="6858000" cy="9144000"/>
  <p:embeddedFontLst>
    <p:embeddedFont>
      <p:font typeface="Calibri" pitchFamily="34" charset="0"/>
      <p:regular r:id="rId67"/>
      <p:bold r:id="rId68"/>
      <p:italic r:id="rId69"/>
      <p:boldItalic r:id="rId70"/>
    </p:embeddedFont>
    <p:embeddedFont>
      <p:font typeface="Calibri Light" charset="0"/>
      <p:regular r:id="rId71"/>
      <p:italic r:id="rId72"/>
    </p:embeddedFont>
    <p:embeddedFont>
      <p:font typeface="Tw Cen MT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0B5968"/>
  </p:clrMru>
</p:presentationPr>
</file>

<file path=ppt/tableStyles.xml><?xml version="1.0" encoding="utf-8"?>
<a:tblStyleLst xmlns:a="http://schemas.openxmlformats.org/drawingml/2006/main" def="{5C22544A-7EE6-4342-B048-85BDC9FD1C3A}">
  <a:tblStyle styleId="{DDF693C5-160D-4C2D-920E-669E0B51A5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79C0C31-7F9B-4868-8458-0148D077EA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A135F7BB-9A23-4FF5-9CD3-7C07640BAF0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9566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4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2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591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Google Shape;249;g1a42ec57b9f_4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29" name="Google Shape;250;g1a42ec57b9f_4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Google Shape;258;g1a42ec57b9f_4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36" name="Google Shape;259;g1a42ec57b9f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Google Shape;267;g1a42ec57b9f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42" name="Google Shape;268;g1a42ec57b9f_4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Google Shape;276;g1a42ec57b9f_4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47" name="Google Shape;277;g1a42ec57b9f_4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56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64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72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80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Google Shape;434;g1a42ec57b9f_4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85" name="Google Shape;435;g1a42ec57b9f_4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Google Shape;441;g1a42ec57b9f_4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798" name="Google Shape;442;g1a42ec57b9f_4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48799" name="Google Shape;443;g1a42ec57b9f_4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Google Shape;134;g1ac456ae6b6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655" name="Google Shape;135;g1ac456ae6b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Google Shape;467;g1a42ec57b9f_4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08" name="Google Shape;468;g1a42ec57b9f_4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477;g1a42ec57b9f_4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16" name="Google Shape;478;g1a42ec57b9f_4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Google Shape;486;g1a42ec57b9f_4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22" name="Google Shape;487;g1a42ec57b9f_4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30" name="Google Shape;496;g1a42ec57b9f_4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Google Shape;321;g1a42ec57b9f_4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67" name="Google Shape;322;g1a42ec57b9f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Google Shape;328;g1a42ec57b9f_4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74" name="Google Shape;329;g1a42ec57b9f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Google Shape;346;g1a42ec57b9f_4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81" name="Google Shape;347;g1a42ec57b9f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Google Shape;355;g1a42ec57b9f_4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88" name="Google Shape;356;g1a42ec57b9f_4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Google Shape;364;g1a42ec57b9f_4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94" name="Google Shape;365;g1a42ec57b9f_4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Google Shape;373;g1a42ec57b9f_4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899" name="Google Shape;374;g1a42ec57b9f_4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66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Google Shape;176;g1a42ec57b9f_4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06" name="Google Shape;177;g1a42ec57b9f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Google Shape;193;g1a42ec57b9f_4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14" name="Google Shape;194;g1a42ec57b9f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Google Shape;202;g1a42ec57b9f_4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22" name="Google Shape;203;g1a42ec57b9f_4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Google Shape;211;g1a42ec57b9f_4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28" name="Google Shape;212;g1a42ec57b9f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33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949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50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59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66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73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78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684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85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991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92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999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06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12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17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903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3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41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7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48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3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54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8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59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694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9073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74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81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7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88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3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094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Google Shape;554;g1a42ec57b9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99" name="Google Shape;555;g1a42ec57b9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Google Shape;559;g1a42ec57b9f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01" name="Google Shape;560;g1a42ec57b9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Google Shape;564;g1a42ec57b9f_4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109" name="Google Shape;565;g1a42ec57b9f_4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02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09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Google Shape;220;g1a42ec57b9f_4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14" name="Google Shape;221;g1a42ec57b9f_4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8722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9140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9141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151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152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5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0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1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</a:lvl1pPr>
            <a:lvl2pPr marL="0" lvl="1" indent="0" algn="ctr" rtl="0">
              <a:spcBef>
                <a:spcPts val="0"/>
              </a:spcBef>
              <a:buNone/>
            </a:lvl2pPr>
            <a:lvl3pPr marL="0" lvl="2" indent="0" algn="ctr" rtl="0">
              <a:spcBef>
                <a:spcPts val="0"/>
              </a:spcBef>
              <a:buNone/>
            </a:lvl3pPr>
            <a:lvl4pPr marL="0" lvl="3" indent="0" algn="ctr" rtl="0">
              <a:spcBef>
                <a:spcPts val="0"/>
              </a:spcBef>
              <a:buNone/>
            </a:lvl4pPr>
            <a:lvl5pPr marL="0" lvl="4" indent="0" algn="ctr" rtl="0">
              <a:spcBef>
                <a:spcPts val="0"/>
              </a:spcBef>
              <a:buNone/>
            </a:lvl5pPr>
            <a:lvl6pPr marL="0" lvl="5" indent="0" algn="ctr" rtl="0">
              <a:spcBef>
                <a:spcPts val="0"/>
              </a:spcBef>
              <a:buNone/>
            </a:lvl6pPr>
            <a:lvl7pPr marL="0" lvl="6" indent="0" algn="ctr" rtl="0">
              <a:spcBef>
                <a:spcPts val="0"/>
              </a:spcBef>
              <a:buNone/>
            </a:lvl7pPr>
            <a:lvl8pPr marL="0" lvl="7" indent="0" algn="ctr" rtl="0">
              <a:spcBef>
                <a:spcPts val="0"/>
              </a:spcBef>
              <a:buNone/>
            </a:lvl8pPr>
            <a:lvl9pPr marL="0" lvl="8" indent="0" algn="ctr" rtl="0">
              <a:spcBef>
                <a:spcPts val="0"/>
              </a:spcBef>
              <a:buNone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Google Shape;70;p17"/>
          <p:cNvSpPr txBox="1">
            <a:spLocks noGrp="1"/>
          </p:cNvSpPr>
          <p:nvPr>
            <p:ph type="title"/>
          </p:nvPr>
        </p:nvSpPr>
        <p:spPr>
          <a:xfrm>
            <a:off x="5905208" y="1257307"/>
            <a:ext cx="29430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15" name="Google Shape;71;p17"/>
          <p:cNvSpPr txBox="1">
            <a:spLocks noGrp="1"/>
          </p:cNvSpPr>
          <p:nvPr>
            <p:ph type="body" idx="1"/>
          </p:nvPr>
        </p:nvSpPr>
        <p:spPr>
          <a:xfrm>
            <a:off x="5905209" y="3458926"/>
            <a:ext cx="2943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3145728" name="Google Shape;72;p17"/>
          <p:cNvCxnSpPr>
            <a:cxnSpLocks/>
          </p:cNvCxnSpPr>
          <p:nvPr/>
        </p:nvCxnSpPr>
        <p:spPr>
          <a:xfrm>
            <a:off x="5906049" y="3280331"/>
            <a:ext cx="2943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16" name="Google Shape;73;p17"/>
          <p:cNvSpPr/>
          <p:nvPr/>
        </p:nvSpPr>
        <p:spPr>
          <a:xfrm>
            <a:off x="0" y="1"/>
            <a:ext cx="5634000" cy="5041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117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1049118" name="Google Shape;75;p17"/>
          <p:cNvSpPr>
            <a:spLocks noGrp="1"/>
          </p:cNvSpPr>
          <p:nvPr>
            <p:ph type="pic" idx="2"/>
          </p:nvPr>
        </p:nvSpPr>
        <p:spPr>
          <a:xfrm>
            <a:off x="-1" y="0"/>
            <a:ext cx="5634000" cy="504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Google Shape;77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03" name="Google Shape;78;p18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104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0C0C0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458307"/>
            <a:ext cx="4705500" cy="6252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68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70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69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8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660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61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Google Shape;8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913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913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Google Shape;9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9111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5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26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27" name="Google Shape;98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28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6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9147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Google Shape;10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38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9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120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21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Google Shape;108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9123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Google Shape;11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3" name="Google Shape;112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9134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135" name="Google Shape;114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136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9113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Google Shape;120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9096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097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5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1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09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824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825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67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8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6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7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7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00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0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2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8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79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104918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8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91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16;p6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7385876" y="155658"/>
            <a:ext cx="1594867" cy="5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Google Shape;17;p6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2" name="Google Shape;18;p6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3" name="Google Shape;19;p6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54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55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56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9158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9143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9144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9160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162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9163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164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9165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9149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606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607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24-11-2023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.jpeg"/><Relationship Id="rId7" Type="http://schemas.openxmlformats.org/officeDocument/2006/relationships/image" Target="../media/image4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1.jpeg"/><Relationship Id="rId4" Type="http://schemas.openxmlformats.org/officeDocument/2006/relationships/image" Target="../media/image57.jpe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822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62/preview" TargetMode="External"/><Relationship Id="rId5" Type="http://schemas.openxmlformats.org/officeDocument/2006/relationships/hyperlink" Target="https://onlinecourses.nptel.ac.in/noc23_cs19/preview" TargetMode="External"/><Relationship Id="rId4" Type="http://schemas.openxmlformats.org/officeDocument/2006/relationships/hyperlink" Target="https://nptel.ac.in/courses/10610519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5190" TargetMode="External"/><Relationship Id="rId7" Type="http://schemas.openxmlformats.org/officeDocument/2006/relationships/hyperlink" Target="https://nptel.ac.in/courses/106106143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13/preview" TargetMode="External"/><Relationship Id="rId5" Type="http://schemas.openxmlformats.org/officeDocument/2006/relationships/hyperlink" Target="https://onlinecourses.nptel.ac.in/noc23_cs46" TargetMode="External"/><Relationship Id="rId4" Type="http://schemas.openxmlformats.org/officeDocument/2006/relationships/hyperlink" Target="https://onlinecourses.nptel.ac.in/noc23_cs36/preview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048584" name="Google Shape;17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3A55">
              <a:alpha val="640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5" name="Google Shape;178;p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6" name="Google Shape;179;p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7" name="Google Shape;180;p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97154" name="Google Shape;181;p2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027735" y="357424"/>
            <a:ext cx="2984795" cy="142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8" name="Google Shape;184;p2"/>
          <p:cNvSpPr/>
          <p:nvPr/>
        </p:nvSpPr>
        <p:spPr>
          <a:xfrm rot="10800000">
            <a:off x="4385316" y="1925186"/>
            <a:ext cx="373369" cy="302892"/>
          </a:xfrm>
          <a:prstGeom prst="triangle">
            <a:avLst>
              <a:gd name="adj" fmla="val 50000"/>
            </a:avLst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9" name="Google Shape;185;p2"/>
          <p:cNvSpPr txBox="1"/>
          <p:nvPr/>
        </p:nvSpPr>
        <p:spPr>
          <a:xfrm>
            <a:off x="1378743" y="2626231"/>
            <a:ext cx="6386512" cy="61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0" lang="en-US" sz="37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Cohorts and Skill Set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Google Shape;223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2:   Data </a:t>
            </a:r>
            <a:r>
              <a:rPr lang="en" b="1" dirty="0" smtClean="0"/>
              <a:t>Science</a:t>
            </a:r>
            <a:endParaRPr dirty="0"/>
          </a:p>
        </p:txBody>
      </p:sp>
      <p:sp>
        <p:nvSpPr>
          <p:cNvPr id="1048711" name="Google Shape;22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1048712" name="Google Shape;22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16" name="Google Shape;231;p3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17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</a:t>
            </a:r>
            <a:r>
              <a:rPr lang="en" b="1">
                <a:solidFill>
                  <a:srgbClr val="0B5968"/>
                </a:solidFill>
              </a:rPr>
              <a:t> 2</a:t>
            </a:r>
            <a:r>
              <a:rPr lang="en" sz="3000" b="1">
                <a:solidFill>
                  <a:srgbClr val="0B5968"/>
                </a:solidFill>
              </a:rPr>
              <a:t>: Data Science</a:t>
            </a:r>
            <a:endParaRPr sz="3000" b="1" u="sng"/>
          </a:p>
        </p:txBody>
      </p:sp>
      <p:sp>
        <p:nvSpPr>
          <p:cNvPr id="1048718" name="Google Shape;233;p39"/>
          <p:cNvSpPr txBox="1"/>
          <p:nvPr/>
        </p:nvSpPr>
        <p:spPr>
          <a:xfrm>
            <a:off x="526456" y="1415974"/>
            <a:ext cx="1907381" cy="303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Accenture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Quick Heal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Informatica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IBM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AMDOCs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Norton</a:t>
            </a: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to 10 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Quantiphi</a:t>
            </a:r>
            <a:endParaRPr sz="1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9" name="Google Shape;234;p39"/>
          <p:cNvSpPr txBox="1"/>
          <p:nvPr/>
        </p:nvSpPr>
        <p:spPr>
          <a:xfrm>
            <a:off x="232171" y="68222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70" name="Google Shape;235;p3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445792" y="686851"/>
            <a:ext cx="1164431" cy="116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1" name="Google Shape;236;p3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081275" y="801886"/>
            <a:ext cx="950119" cy="9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2" name="Google Shape;237;p39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341396" y="787002"/>
            <a:ext cx="1527570" cy="7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3" name="Google Shape;238;p39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697610" y="1695449"/>
            <a:ext cx="660797" cy="6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4" name="Google Shape;239;p39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5930503" y="1771827"/>
            <a:ext cx="1222773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5" name="Google Shape;240;p39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7383066" y="1745456"/>
            <a:ext cx="1528763" cy="5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6" name="Google Shape;241;p39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4483894" y="2451497"/>
            <a:ext cx="1289447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7" name="Google Shape;242;p39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940029" y="2319338"/>
            <a:ext cx="12930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8" name="Google Shape;243;p39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7383066" y="2616398"/>
            <a:ext cx="1485900" cy="34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9" name="Google Shape;244;p39"/>
          <p:cNvPicPr preferRelativeResize="0">
            <a:picLocks/>
          </p:cNvPicPr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4507110" y="3146822"/>
            <a:ext cx="1240631" cy="69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Google Shape;245;p39"/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6353718" y="3223021"/>
            <a:ext cx="224205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1" name="Google Shape;246;p39"/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/>
          <a:stretch>
            <a:fillRect/>
          </a:stretch>
        </p:blipFill>
        <p:spPr>
          <a:xfrm>
            <a:off x="4483894" y="3777853"/>
            <a:ext cx="1590675" cy="5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2" name="Google Shape;247;p39"/>
          <p:cNvPicPr preferRelativeResize="0">
            <a:picLocks/>
          </p:cNvPicPr>
          <p:nvPr/>
        </p:nvPicPr>
        <p:blipFill rotWithShape="1">
          <a:blip r:embed="rId15">
            <a:alphaModFix/>
          </a:blip>
          <a:srcRect/>
          <a:stretch>
            <a:fillRect/>
          </a:stretch>
        </p:blipFill>
        <p:spPr>
          <a:xfrm>
            <a:off x="6676624" y="3701653"/>
            <a:ext cx="1585913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0" name="TextBox 1"/>
          <p:cNvSpPr txBox="1"/>
          <p:nvPr/>
        </p:nvSpPr>
        <p:spPr>
          <a:xfrm>
            <a:off x="2238593" y="1404639"/>
            <a:ext cx="1458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sv-S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sv-SE" sz="1100" dirty="0"/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HP</a:t>
            </a:r>
            <a:endParaRPr lang="sv-SE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Google Shape;252;p4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4" name="Google Shape;253;p4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5" name="Google Shape;254;p4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1048726" name="Google Shape;255;p40"/>
          <p:cNvSpPr txBox="1"/>
          <p:nvPr/>
        </p:nvSpPr>
        <p:spPr>
          <a:xfrm>
            <a:off x="863547" y="1305121"/>
            <a:ext cx="4569619" cy="30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S1 - DATA MANAGEMENT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DATA VISUALIZATION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DATA EXPLORATION AND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R LANGUAGE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PREDICTIVE ANALYTICS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S6– DATA CLASSIFICATION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DATA ANALYTICS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PYTHON LANGUAGE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RECOMMENDER SYSTEMS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S10 - DATA PREDICTION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8727" name="Google Shape;256;p40"/>
          <p:cNvSpPr txBox="1"/>
          <p:nvPr/>
        </p:nvSpPr>
        <p:spPr>
          <a:xfrm>
            <a:off x="241697" y="71338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Google Shape;261;p4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1" name="Google Shape;262;p4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2" name="Google Shape;263;p4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1048733" name="Google Shape;264;p41"/>
          <p:cNvSpPr txBox="1"/>
          <p:nvPr/>
        </p:nvSpPr>
        <p:spPr>
          <a:xfrm>
            <a:off x="852487" y="1172766"/>
            <a:ext cx="7662863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INT306: DATABASE MANAGEMENT SYSTEM[S1]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INT108: PYTHON PROGRAMMING[S8]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INT217: INTRODUCTION TO DATA MANAGEMENT 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INT233: DATA VISUALIZATION[S2,S3]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INT232: R PROGRAMMING [S4]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INT234:PREDICTIVE ANALYTICS [S7,S10,S5]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INT254: FUNDAMENTALS OF MACHINE LEARNING[S6]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734" name="Google Shape;265;p4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Google Shape;270;p4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8" name="Google Shape;271;p4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9" name="Google Shape;272;p4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1048740" name="Google Shape;273;p4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5" name="Google Shape;274;p42"/>
          <p:cNvGraphicFramePr>
            <a:graphicFrameLocks/>
          </p:cNvGraphicFramePr>
          <p:nvPr/>
        </p:nvGraphicFramePr>
        <p:xfrm>
          <a:off x="772716" y="1413272"/>
          <a:ext cx="7577796" cy="239461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728"/>
                <a:gridCol w="4549435"/>
                <a:gridCol w="1541633"/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Visualization[S2]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Exploration and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128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in Excel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Charts and Dashboards Using Microsoft Excel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 Basics for Data Analysis"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with Tableau Specialization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 Certified Data Analyst"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Programming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[S4]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Supervised Machine Learning: Regression and Classification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[S5,S8]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 Specialization"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[S5,S10]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Recommender </a:t>
                      </a:r>
                      <a:r>
                        <a:rPr lang="en-US" sz="1200" u="none" strike="noStrike" cap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Systems Specialization[S9]</a:t>
                      </a:r>
                      <a:endParaRPr lang="en-US"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 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27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3: </a:t>
            </a:r>
            <a:r>
              <a:rPr lang="en" b="1" dirty="0" smtClean="0"/>
              <a:t>Cyber Security</a:t>
            </a:r>
            <a:endParaRPr dirty="0"/>
          </a:p>
        </p:txBody>
      </p:sp>
      <p:sp>
        <p:nvSpPr>
          <p:cNvPr id="1048744" name="Google Shape;280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745" name="Google Shape;281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49" name="Google Shape;231;p39"/>
          <p:cNvSpPr/>
          <p:nvPr/>
        </p:nvSpPr>
        <p:spPr>
          <a:xfrm>
            <a:off x="239848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0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1048751" name="Google Shape;286;p44"/>
          <p:cNvSpPr txBox="1"/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048752" name="Google Shape;287;p44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 India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IBM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KPMG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Cisco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3" name="Google Shape;288;p4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83" name="Google Shape;289;p44" descr="https://tse4.mm.bing.net/th?id=OIP.qxyWqCnhTn-cUuIBeOPQtwHaFn&amp;pid=Api&amp;P=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4197" t="19138" r="11844" b="17474"/>
          <a:stretch>
            <a:fillRect/>
          </a:stretch>
        </p:blipFill>
        <p:spPr>
          <a:xfrm>
            <a:off x="5614988" y="1995488"/>
            <a:ext cx="835819" cy="54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Google Shape;290;p44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r="4083"/>
          <a:stretch>
            <a:fillRect/>
          </a:stretch>
        </p:blipFill>
        <p:spPr>
          <a:xfrm>
            <a:off x="5428060" y="1033463"/>
            <a:ext cx="1209675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5" name="Google Shape;291;p44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267038" y="1921074"/>
            <a:ext cx="1019175" cy="5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6" name="Google Shape;292;p44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7289006" y="1146572"/>
            <a:ext cx="100846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7" name="Google Shape;293;p44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7021233" y="2815468"/>
            <a:ext cx="1643063" cy="4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8" name="Google Shape;294;p44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 t="24004" b="20999"/>
          <a:stretch>
            <a:fillRect/>
          </a:stretch>
        </p:blipFill>
        <p:spPr>
          <a:xfrm>
            <a:off x="5570935" y="2784872"/>
            <a:ext cx="1106090" cy="60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9" name="Google Shape;296;p44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t="32158" b="33022"/>
          <a:stretch>
            <a:fillRect/>
          </a:stretch>
        </p:blipFill>
        <p:spPr>
          <a:xfrm>
            <a:off x="6728531" y="4156066"/>
            <a:ext cx="2096188" cy="5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0" name="Google Shape;297;p44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7067757" y="3318939"/>
            <a:ext cx="1441965" cy="80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1" name="Google Shape;298;p44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 l="6391" t="6235" r="5491" b="9213"/>
          <a:stretch>
            <a:fillRect/>
          </a:stretch>
        </p:blipFill>
        <p:spPr>
          <a:xfrm>
            <a:off x="5724422" y="3721533"/>
            <a:ext cx="721519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4" name="TextBox 1"/>
          <p:cNvSpPr txBox="1"/>
          <p:nvPr/>
        </p:nvSpPr>
        <p:spPr>
          <a:xfrm>
            <a:off x="2809364" y="1392042"/>
            <a:ext cx="1277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33C0B"/>
              </a:buClr>
              <a:buSzPts val="1400"/>
            </a:pP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en-US" sz="1100" dirty="0">
              <a:solidFill>
                <a:srgbClr val="0B5968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Cisco</a:t>
            </a:r>
            <a:endParaRPr lang="en-US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Juniper</a:t>
            </a:r>
            <a:endParaRPr lang="en-U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8" name="Google Shape;231;p39"/>
          <p:cNvSpPr/>
          <p:nvPr/>
        </p:nvSpPr>
        <p:spPr>
          <a:xfrm>
            <a:off x="240506" y="22026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9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1048760" name="Google Shape;286;p44"/>
          <p:cNvSpPr txBox="1"/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048761" name="TextBox 16"/>
          <p:cNvSpPr txBox="1"/>
          <p:nvPr/>
        </p:nvSpPr>
        <p:spPr>
          <a:xfrm>
            <a:off x="1134005" y="1360886"/>
            <a:ext cx="6483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UNDERSTANDING THE OVERALL SECURITY/THREAT LANDSCAPE AND PROPOSING SOLUTIONS TO </a:t>
            </a:r>
            <a:b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MITIGATE RISKS FROM THIS ENVIRONMENT.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LOAD BALANCERS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S3 - PROXIES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VPNS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ENDPOINT SECURITY TOOLS AV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SSL INSPECTION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SIEM OR SECURITY MONITORING PLATFORMS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NETWORK ARCHITECTURE AND NETWORK TOPOLOGY.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S10 -- EXPERIENCE WORKING WITH FIREWALLS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S11 -- IT INFRASTRUCTURE ARCHITECTURE.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S12 -- STRONG KNOWLEDGE OF OSI LAYER 7 MODEL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62" name="Title 3"/>
          <p:cNvSpPr txBox="1"/>
          <p:nvPr/>
        </p:nvSpPr>
        <p:spPr>
          <a:xfrm>
            <a:off x="294385" y="790576"/>
            <a:ext cx="10515600" cy="4683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Skills Required</a:t>
            </a:r>
            <a:endParaRPr lang="en-IN" sz="2400" b="1" u="sng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66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67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1048768" name="Google Shape;310;p46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048769" name="Google Shape;311;p46"/>
          <p:cNvSpPr txBox="1"/>
          <p:nvPr/>
        </p:nvSpPr>
        <p:spPr>
          <a:xfrm>
            <a:off x="947866" y="1323906"/>
            <a:ext cx="7662863" cy="21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  <a:p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– COMPUTER NETWORKS [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S8,S9,S10,S11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CSE307  – INTERNETWORKING ESSENTIALS [S8,S10,S11]</a:t>
            </a:r>
          </a:p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242 – CYBER SECURITY ESSENTIALS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244 –  SECURING COMPUTING SYSTEMS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245 – PENETRATION TESTING [S1,S2]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sz="1200"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770" name="Google Shape;312;p4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4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5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1048776" name="Google Shape;317;p47"/>
          <p:cNvSpPr txBox="1"/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 smtClean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048777" name="Google Shape;318;p4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6" name="Table 1"/>
          <p:cNvGraphicFramePr>
            <a:graphicFrameLocks noGrp="1"/>
          </p:cNvGraphicFramePr>
          <p:nvPr/>
        </p:nvGraphicFramePr>
        <p:xfrm>
          <a:off x="905582" y="1225216"/>
          <a:ext cx="7535615" cy="3466817"/>
        </p:xfrm>
        <a:graphic>
          <a:graphicData uri="http://schemas.openxmlformats.org/drawingml/2006/table">
            <a:tbl>
              <a:tblPr/>
              <a:tblGrid>
                <a:gridCol w="1403384"/>
                <a:gridCol w="4352868"/>
                <a:gridCol w="1779363"/>
              </a:tblGrid>
              <a:tr h="19755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Suggested 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94848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Ethical Hacking (CEH) [S4]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Network+ [S1,S2,S3,S8,S10,S11]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Security+ [S4,S5,S9,S12]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Pentest+ [S6,S9</a:t>
                      </a:r>
                      <a:r>
                        <a:rPr lang="en-US" sz="1200" b="0" i="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EC-Council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123704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Network Load Balancing on </a:t>
                      </a:r>
                      <a:r>
                        <a:rPr lang="en-US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MOOC’s of Virtual Private Networks on Coursera [S3]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Snort Intrusion Detection, Rule Writing, and PCAP Analysis [S5]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SSL Inspection of HTTPS Traffic [S6]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Guide to Security Information and Event Management - SIEM [S7]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106985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CTF(Capture The Flag)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Tryhackme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 the box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Ctftime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Picoctf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https://tryhackme.com/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www.hackthebox.com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www.ctftime.org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www.picoctf.org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sp>
        <p:nvSpPr>
          <p:cNvPr id="1048778" name="Rectangle 1"/>
          <p:cNvSpPr>
            <a:spLocks noChangeArrowheads="1"/>
          </p:cNvSpPr>
          <p:nvPr/>
        </p:nvSpPr>
        <p:spPr bwMode="auto">
          <a:xfrm>
            <a:off x="2209800" y="1152525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598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599" name="Title 3"/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What are Cohorts</a:t>
            </a:r>
            <a:endParaRPr lang="en-IN" b="1" dirty="0"/>
          </a:p>
        </p:txBody>
      </p:sp>
      <p:sp>
        <p:nvSpPr>
          <p:cNvPr id="1048600" name="TextBox 5"/>
          <p:cNvSpPr txBox="1"/>
          <p:nvPr/>
        </p:nvSpPr>
        <p:spPr>
          <a:xfrm>
            <a:off x="1433015" y="1714370"/>
            <a:ext cx="6151728" cy="1920241"/>
          </a:xfrm>
          <a:custGeom>
            <a:avLst/>
            <a:gdLst>
              <a:gd name="connsiteX0" fmla="*/ 0 w 8202304"/>
              <a:gd name="connsiteY0" fmla="*/ 0 h 2677656"/>
              <a:gd name="connsiteX1" fmla="*/ 421833 w 8202304"/>
              <a:gd name="connsiteY1" fmla="*/ 0 h 2677656"/>
              <a:gd name="connsiteX2" fmla="*/ 925689 w 8202304"/>
              <a:gd name="connsiteY2" fmla="*/ 0 h 2677656"/>
              <a:gd name="connsiteX3" fmla="*/ 1511567 w 8202304"/>
              <a:gd name="connsiteY3" fmla="*/ 0 h 2677656"/>
              <a:gd name="connsiteX4" fmla="*/ 2179469 w 8202304"/>
              <a:gd name="connsiteY4" fmla="*/ 0 h 2677656"/>
              <a:gd name="connsiteX5" fmla="*/ 2601302 w 8202304"/>
              <a:gd name="connsiteY5" fmla="*/ 0 h 2677656"/>
              <a:gd name="connsiteX6" fmla="*/ 2941112 w 8202304"/>
              <a:gd name="connsiteY6" fmla="*/ 0 h 2677656"/>
              <a:gd name="connsiteX7" fmla="*/ 3280922 w 8202304"/>
              <a:gd name="connsiteY7" fmla="*/ 0 h 2677656"/>
              <a:gd name="connsiteX8" fmla="*/ 3948823 w 8202304"/>
              <a:gd name="connsiteY8" fmla="*/ 0 h 2677656"/>
              <a:gd name="connsiteX9" fmla="*/ 4370656 w 8202304"/>
              <a:gd name="connsiteY9" fmla="*/ 0 h 2677656"/>
              <a:gd name="connsiteX10" fmla="*/ 4874512 w 8202304"/>
              <a:gd name="connsiteY10" fmla="*/ 0 h 2677656"/>
              <a:gd name="connsiteX11" fmla="*/ 5378368 w 8202304"/>
              <a:gd name="connsiteY11" fmla="*/ 0 h 2677656"/>
              <a:gd name="connsiteX12" fmla="*/ 5718178 w 8202304"/>
              <a:gd name="connsiteY12" fmla="*/ 0 h 2677656"/>
              <a:gd name="connsiteX13" fmla="*/ 6057987 w 8202304"/>
              <a:gd name="connsiteY13" fmla="*/ 0 h 2677656"/>
              <a:gd name="connsiteX14" fmla="*/ 6725889 w 8202304"/>
              <a:gd name="connsiteY14" fmla="*/ 0 h 2677656"/>
              <a:gd name="connsiteX15" fmla="*/ 7065699 w 8202304"/>
              <a:gd name="connsiteY15" fmla="*/ 0 h 2677656"/>
              <a:gd name="connsiteX16" fmla="*/ 8202304 w 8202304"/>
              <a:gd name="connsiteY16" fmla="*/ 0 h 2677656"/>
              <a:gd name="connsiteX17" fmla="*/ 8202304 w 8202304"/>
              <a:gd name="connsiteY17" fmla="*/ 562308 h 2677656"/>
              <a:gd name="connsiteX18" fmla="*/ 8202304 w 8202304"/>
              <a:gd name="connsiteY18" fmla="*/ 1124616 h 2677656"/>
              <a:gd name="connsiteX19" fmla="*/ 8202304 w 8202304"/>
              <a:gd name="connsiteY19" fmla="*/ 1633370 h 2677656"/>
              <a:gd name="connsiteX20" fmla="*/ 8202304 w 8202304"/>
              <a:gd name="connsiteY20" fmla="*/ 2168901 h 2677656"/>
              <a:gd name="connsiteX21" fmla="*/ 8202304 w 8202304"/>
              <a:gd name="connsiteY21" fmla="*/ 2677656 h 2677656"/>
              <a:gd name="connsiteX22" fmla="*/ 7534402 w 8202304"/>
              <a:gd name="connsiteY22" fmla="*/ 2677656 h 2677656"/>
              <a:gd name="connsiteX23" fmla="*/ 7030546 w 8202304"/>
              <a:gd name="connsiteY23" fmla="*/ 2677656 h 2677656"/>
              <a:gd name="connsiteX24" fmla="*/ 6608714 w 8202304"/>
              <a:gd name="connsiteY24" fmla="*/ 2677656 h 2677656"/>
              <a:gd name="connsiteX25" fmla="*/ 5858789 w 8202304"/>
              <a:gd name="connsiteY25" fmla="*/ 2677656 h 2677656"/>
              <a:gd name="connsiteX26" fmla="*/ 5272910 w 8202304"/>
              <a:gd name="connsiteY26" fmla="*/ 2677656 h 2677656"/>
              <a:gd name="connsiteX27" fmla="*/ 4522985 w 8202304"/>
              <a:gd name="connsiteY27" fmla="*/ 2677656 h 2677656"/>
              <a:gd name="connsiteX28" fmla="*/ 4019129 w 8202304"/>
              <a:gd name="connsiteY28" fmla="*/ 2677656 h 2677656"/>
              <a:gd name="connsiteX29" fmla="*/ 3351227 w 8202304"/>
              <a:gd name="connsiteY29" fmla="*/ 2677656 h 2677656"/>
              <a:gd name="connsiteX30" fmla="*/ 2683325 w 8202304"/>
              <a:gd name="connsiteY30" fmla="*/ 2677656 h 2677656"/>
              <a:gd name="connsiteX31" fmla="*/ 2015423 w 8202304"/>
              <a:gd name="connsiteY31" fmla="*/ 2677656 h 2677656"/>
              <a:gd name="connsiteX32" fmla="*/ 1429544 w 8202304"/>
              <a:gd name="connsiteY32" fmla="*/ 2677656 h 2677656"/>
              <a:gd name="connsiteX33" fmla="*/ 925689 w 8202304"/>
              <a:gd name="connsiteY33" fmla="*/ 2677656 h 2677656"/>
              <a:gd name="connsiteX34" fmla="*/ 0 w 8202304"/>
              <a:gd name="connsiteY34" fmla="*/ 2677656 h 2677656"/>
              <a:gd name="connsiteX35" fmla="*/ 0 w 8202304"/>
              <a:gd name="connsiteY35" fmla="*/ 2168901 h 2677656"/>
              <a:gd name="connsiteX36" fmla="*/ 0 w 8202304"/>
              <a:gd name="connsiteY36" fmla="*/ 1633370 h 2677656"/>
              <a:gd name="connsiteX37" fmla="*/ 0 w 8202304"/>
              <a:gd name="connsiteY37" fmla="*/ 1124616 h 2677656"/>
              <a:gd name="connsiteX38" fmla="*/ 0 w 8202304"/>
              <a:gd name="connsiteY38" fmla="*/ 562308 h 2677656"/>
              <a:gd name="connsiteX39" fmla="*/ 0 w 8202304"/>
              <a:gd name="connsiteY3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202304" h="2677656" extrusionOk="0">
                <a:moveTo>
                  <a:pt x="0" y="0"/>
                </a:moveTo>
                <a:cubicBezTo>
                  <a:pt x="177773" y="-9683"/>
                  <a:pt x="262676" y="26058"/>
                  <a:pt x="421833" y="0"/>
                </a:cubicBezTo>
                <a:cubicBezTo>
                  <a:pt x="580990" y="-26058"/>
                  <a:pt x="727068" y="19946"/>
                  <a:pt x="925689" y="0"/>
                </a:cubicBezTo>
                <a:cubicBezTo>
                  <a:pt x="1124310" y="-19946"/>
                  <a:pt x="1280347" y="5370"/>
                  <a:pt x="1511567" y="0"/>
                </a:cubicBezTo>
                <a:cubicBezTo>
                  <a:pt x="1742787" y="-5370"/>
                  <a:pt x="1863854" y="35331"/>
                  <a:pt x="2179469" y="0"/>
                </a:cubicBezTo>
                <a:cubicBezTo>
                  <a:pt x="2495084" y="-35331"/>
                  <a:pt x="2489650" y="4731"/>
                  <a:pt x="2601302" y="0"/>
                </a:cubicBezTo>
                <a:cubicBezTo>
                  <a:pt x="2712954" y="-4731"/>
                  <a:pt x="2784764" y="421"/>
                  <a:pt x="2941112" y="0"/>
                </a:cubicBezTo>
                <a:cubicBezTo>
                  <a:pt x="3097460" y="-421"/>
                  <a:pt x="3172395" y="18890"/>
                  <a:pt x="3280922" y="0"/>
                </a:cubicBezTo>
                <a:cubicBezTo>
                  <a:pt x="3389449" y="-18890"/>
                  <a:pt x="3788585" y="63694"/>
                  <a:pt x="3948823" y="0"/>
                </a:cubicBezTo>
                <a:cubicBezTo>
                  <a:pt x="4109061" y="-63694"/>
                  <a:pt x="4184258" y="45877"/>
                  <a:pt x="4370656" y="0"/>
                </a:cubicBezTo>
                <a:cubicBezTo>
                  <a:pt x="4557054" y="-45877"/>
                  <a:pt x="4696917" y="46811"/>
                  <a:pt x="4874512" y="0"/>
                </a:cubicBezTo>
                <a:cubicBezTo>
                  <a:pt x="5052107" y="-46811"/>
                  <a:pt x="5127331" y="6978"/>
                  <a:pt x="5378368" y="0"/>
                </a:cubicBezTo>
                <a:cubicBezTo>
                  <a:pt x="5629405" y="-6978"/>
                  <a:pt x="5565321" y="18393"/>
                  <a:pt x="5718178" y="0"/>
                </a:cubicBezTo>
                <a:cubicBezTo>
                  <a:pt x="5871035" y="-18393"/>
                  <a:pt x="5941712" y="12610"/>
                  <a:pt x="6057987" y="0"/>
                </a:cubicBezTo>
                <a:cubicBezTo>
                  <a:pt x="6174262" y="-12610"/>
                  <a:pt x="6478118" y="12950"/>
                  <a:pt x="6725889" y="0"/>
                </a:cubicBezTo>
                <a:cubicBezTo>
                  <a:pt x="6973660" y="-12950"/>
                  <a:pt x="6925696" y="28118"/>
                  <a:pt x="7065699" y="0"/>
                </a:cubicBezTo>
                <a:cubicBezTo>
                  <a:pt x="7205702" y="-28118"/>
                  <a:pt x="7795557" y="132256"/>
                  <a:pt x="8202304" y="0"/>
                </a:cubicBezTo>
                <a:cubicBezTo>
                  <a:pt x="8266321" y="119893"/>
                  <a:pt x="8151334" y="341578"/>
                  <a:pt x="8202304" y="562308"/>
                </a:cubicBezTo>
                <a:cubicBezTo>
                  <a:pt x="8253274" y="783038"/>
                  <a:pt x="8167385" y="925051"/>
                  <a:pt x="8202304" y="1124616"/>
                </a:cubicBezTo>
                <a:cubicBezTo>
                  <a:pt x="8237223" y="1324181"/>
                  <a:pt x="8174447" y="1385734"/>
                  <a:pt x="8202304" y="1633370"/>
                </a:cubicBezTo>
                <a:cubicBezTo>
                  <a:pt x="8230161" y="1881006"/>
                  <a:pt x="8168368" y="1904347"/>
                  <a:pt x="8202304" y="2168901"/>
                </a:cubicBezTo>
                <a:cubicBezTo>
                  <a:pt x="8236240" y="2433455"/>
                  <a:pt x="8200595" y="2513475"/>
                  <a:pt x="8202304" y="2677656"/>
                </a:cubicBezTo>
                <a:cubicBezTo>
                  <a:pt x="7971462" y="2731000"/>
                  <a:pt x="7726348" y="2652827"/>
                  <a:pt x="7534402" y="2677656"/>
                </a:cubicBezTo>
                <a:cubicBezTo>
                  <a:pt x="7342456" y="2702485"/>
                  <a:pt x="7190788" y="2652292"/>
                  <a:pt x="7030546" y="2677656"/>
                </a:cubicBezTo>
                <a:cubicBezTo>
                  <a:pt x="6870304" y="2703020"/>
                  <a:pt x="6744504" y="2632115"/>
                  <a:pt x="6608714" y="2677656"/>
                </a:cubicBezTo>
                <a:cubicBezTo>
                  <a:pt x="6472924" y="2723197"/>
                  <a:pt x="6177211" y="2653068"/>
                  <a:pt x="5858789" y="2677656"/>
                </a:cubicBezTo>
                <a:cubicBezTo>
                  <a:pt x="5540368" y="2702244"/>
                  <a:pt x="5440683" y="2663163"/>
                  <a:pt x="5272910" y="2677656"/>
                </a:cubicBezTo>
                <a:cubicBezTo>
                  <a:pt x="5105137" y="2692149"/>
                  <a:pt x="4831123" y="2651944"/>
                  <a:pt x="4522985" y="2677656"/>
                </a:cubicBezTo>
                <a:cubicBezTo>
                  <a:pt x="4214848" y="2703368"/>
                  <a:pt x="4155702" y="2654220"/>
                  <a:pt x="4019129" y="2677656"/>
                </a:cubicBezTo>
                <a:cubicBezTo>
                  <a:pt x="3882556" y="2701092"/>
                  <a:pt x="3660695" y="2668190"/>
                  <a:pt x="3351227" y="2677656"/>
                </a:cubicBezTo>
                <a:cubicBezTo>
                  <a:pt x="3041759" y="2687122"/>
                  <a:pt x="2948393" y="2649965"/>
                  <a:pt x="2683325" y="2677656"/>
                </a:cubicBezTo>
                <a:cubicBezTo>
                  <a:pt x="2418257" y="2705347"/>
                  <a:pt x="2342630" y="2633318"/>
                  <a:pt x="2015423" y="2677656"/>
                </a:cubicBezTo>
                <a:cubicBezTo>
                  <a:pt x="1688216" y="2721994"/>
                  <a:pt x="1585538" y="2635071"/>
                  <a:pt x="1429544" y="2677656"/>
                </a:cubicBezTo>
                <a:cubicBezTo>
                  <a:pt x="1273550" y="2720241"/>
                  <a:pt x="1167164" y="2646683"/>
                  <a:pt x="925689" y="2677656"/>
                </a:cubicBezTo>
                <a:cubicBezTo>
                  <a:pt x="684215" y="2708629"/>
                  <a:pt x="289243" y="2606097"/>
                  <a:pt x="0" y="2677656"/>
                </a:cubicBezTo>
                <a:cubicBezTo>
                  <a:pt x="-24617" y="2552108"/>
                  <a:pt x="32015" y="2285974"/>
                  <a:pt x="0" y="2168901"/>
                </a:cubicBezTo>
                <a:cubicBezTo>
                  <a:pt x="-32015" y="2051829"/>
                  <a:pt x="5809" y="1816446"/>
                  <a:pt x="0" y="1633370"/>
                </a:cubicBezTo>
                <a:cubicBezTo>
                  <a:pt x="-5809" y="1450294"/>
                  <a:pt x="2080" y="1241141"/>
                  <a:pt x="0" y="1124616"/>
                </a:cubicBezTo>
                <a:cubicBezTo>
                  <a:pt x="-2080" y="1008091"/>
                  <a:pt x="18755" y="813639"/>
                  <a:pt x="0" y="562308"/>
                </a:cubicBezTo>
                <a:cubicBezTo>
                  <a:pt x="-18755" y="310977"/>
                  <a:pt x="23996" y="23011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A group of students of a common programme who intend to attain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characteristics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by means of learning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skills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in order to target a particular career opportunity.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Google Shape;43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4</a:t>
            </a:r>
            <a:r>
              <a:rPr lang="en" b="1" dirty="0" smtClean="0"/>
              <a:t>: Full Stack </a:t>
            </a:r>
            <a:r>
              <a:rPr lang="en-US" b="1" dirty="0" smtClean="0"/>
              <a:t>Web</a:t>
            </a:r>
            <a:r>
              <a:rPr lang="en" b="1" dirty="0" smtClean="0"/>
              <a:t> Development</a:t>
            </a:r>
            <a:endParaRPr dirty="0"/>
          </a:p>
        </p:txBody>
      </p:sp>
      <p:sp>
        <p:nvSpPr>
          <p:cNvPr id="1048782" name="Google Shape;438;p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1048783" name="Google Shape;4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Google Shape;445;p5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7" name="Google Shape;446;p5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88" name="Google Shape;447;p5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</a:t>
            </a:r>
            <a:r>
              <a:rPr lang="en" sz="3000" b="1" dirty="0" smtClean="0">
                <a:solidFill>
                  <a:srgbClr val="0B5968"/>
                </a:solidFill>
              </a:rPr>
              <a:t>Stack </a:t>
            </a:r>
            <a:r>
              <a:rPr lang="en-US" sz="3000" b="1" dirty="0" smtClean="0">
                <a:solidFill>
                  <a:srgbClr val="0B5968"/>
                </a:solidFill>
              </a:rPr>
              <a:t>Web</a:t>
            </a:r>
            <a:r>
              <a:rPr lang="en" sz="3000" b="1" dirty="0" smtClean="0">
                <a:solidFill>
                  <a:srgbClr val="0B5968"/>
                </a:solidFill>
              </a:rPr>
              <a:t> Development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1048789" name="Google Shape;448;p59"/>
          <p:cNvSpPr txBox="1"/>
          <p:nvPr/>
        </p:nvSpPr>
        <p:spPr>
          <a:xfrm>
            <a:off x="688182" y="1085850"/>
            <a:ext cx="2200566" cy="351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Walmart Global Technology Services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Zomato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Ernst &amp; Young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HCL Technologies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Infosys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Wipro Technologies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CGI</a:t>
            </a:r>
            <a:r>
              <a:rPr lang="en" sz="12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0" name="Google Shape;449;p59"/>
          <p:cNvSpPr txBox="1"/>
          <p:nvPr/>
        </p:nvSpPr>
        <p:spPr>
          <a:xfrm>
            <a:off x="241697" y="75550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92" name="Google Shape;450;p59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92365" y="1026702"/>
            <a:ext cx="1250156" cy="5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3" name="Google Shape;451;p5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456885" y="851297"/>
            <a:ext cx="971550" cy="6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4" name="Google Shape;452;p59" descr="https://optimizer.com/wp-content/uploads/2022/01/optimizerlogo.png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76885" y="1851422"/>
            <a:ext cx="1233489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5" name="Google Shape;453;p59" descr="Paytm Logo and Tagline -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7134225" y="1466850"/>
            <a:ext cx="1453754" cy="772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1" name="Google Shape;454;p59" descr="Walmart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96" name="Google Shape;455;p59" descr="Turns out the Walmart logo isn't what you think it is | Creative Bloq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5576886" y="2380654"/>
            <a:ext cx="1281114" cy="38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Google Shape;456;p59" descr="File:Zomato logo.png - Wikipedia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7187804" y="2144316"/>
            <a:ext cx="1345406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8" name="Google Shape;457;p59" descr="Deloitte Logo, symbol, meaning, history, PNG, brand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5581649" y="2762845"/>
            <a:ext cx="1305531" cy="48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9" name="Google Shape;458;p59" descr="Adobe logo and the history of the business | LogoMyWay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7080647" y="2863453"/>
            <a:ext cx="1826419" cy="3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0" name="Google Shape;459;p59" descr="HCL Technologies Vector Logo | Free Download - (.SVG + .PNG) format -  SeekVectorLogo.Com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5581649" y="3471219"/>
            <a:ext cx="1302545" cy="57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2" name="Google Shape;460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3" name="Google Shape;461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1" name="Google Shape;462;p59"/>
          <p:cNvPicPr preferRelativeResize="0">
            <a:picLocks/>
          </p:cNvPicPr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7031831" y="3225403"/>
            <a:ext cx="1607344" cy="63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2" name="Google Shape;463;p59" descr="Capgemini reveals new logo to mark 50th anniversary | B2B Marketing"/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5581649" y="3861197"/>
            <a:ext cx="1302545" cy="8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4" name="Google Shape;464;p59" descr="Wipro | Digital, Technology, Business Solution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3" name="Google Shape;465;p59"/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/>
          <a:stretch>
            <a:fillRect/>
          </a:stretch>
        </p:blipFill>
        <p:spPr>
          <a:xfrm>
            <a:off x="7073504" y="3943350"/>
            <a:ext cx="1569244" cy="71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5" name="TextBox 3"/>
          <p:cNvSpPr txBox="1"/>
          <p:nvPr/>
        </p:nvSpPr>
        <p:spPr>
          <a:xfrm>
            <a:off x="3100456" y="1324570"/>
            <a:ext cx="18503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0">
              <a:buClr>
                <a:srgbClr val="0B5968"/>
              </a:buClr>
              <a:buSzPts val="13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dirty="0"/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Rippling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Trilogy Innovations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Paypal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Intuit India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Amazon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buSzPts val="1400"/>
            </a:pPr>
            <a:r>
              <a:rPr lang="de-D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de-DE" sz="1100" dirty="0"/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Nutanix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Vmware Software India pvt ltd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Paytm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8796" name="Google Shape;491;p62"/>
          <p:cNvSpPr txBox="1"/>
          <p:nvPr/>
        </p:nvSpPr>
        <p:spPr>
          <a:xfrm>
            <a:off x="230981" y="232378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Google Shape;470;p6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1" name="Google Shape;471;p6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2" name="Google Shape;472;p6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1048803" name="Google Shape;473;p60"/>
          <p:cNvSpPr txBox="1"/>
          <p:nvPr/>
        </p:nvSpPr>
        <p:spPr>
          <a:xfrm>
            <a:off x="923075" y="1091145"/>
            <a:ext cx="4570809" cy="419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CSS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JAVA SCRIPT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AJAX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REACT 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S6 - DHTML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XML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MONGODB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S9-  NODEJS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S10- ANGULAR.JS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S11- FIREBASE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04" name="Google Shape;474;p60"/>
          <p:cNvSpPr txBox="1"/>
          <p:nvPr/>
        </p:nvSpPr>
        <p:spPr>
          <a:xfrm>
            <a:off x="241697" y="76489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5" name="Google Shape;475;p60"/>
          <p:cNvSpPr txBox="1"/>
          <p:nvPr/>
        </p:nvSpPr>
        <p:spPr>
          <a:xfrm>
            <a:off x="4017246" y="1116128"/>
            <a:ext cx="4570809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S12- KUBERNETES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S13- DOCKER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S14-  CI/CD PIPELINE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S15-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S16-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- STRONG INTERPERSONAL AND COMMUNICATION</a:t>
            </a:r>
            <a:r>
              <a:rPr lang="en-US" sz="1200" dirty="0" smtClean="0">
                <a:ea typeface="Calibri"/>
              </a:rPr>
              <a:t>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S17- 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STRATEGIC THINKING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06" name="Google Shape;491;p62"/>
          <p:cNvSpPr txBox="1"/>
          <p:nvPr/>
        </p:nvSpPr>
        <p:spPr>
          <a:xfrm>
            <a:off x="241697" y="25172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Google Shape;480;p6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0" name="Google Shape;481;p61"/>
          <p:cNvSpPr/>
          <p:nvPr/>
        </p:nvSpPr>
        <p:spPr>
          <a:xfrm>
            <a:off x="241697" y="221073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1" name="Google Shape;482;p6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1048812" name="Google Shape;483;p61"/>
          <p:cNvSpPr txBox="1"/>
          <p:nvPr/>
        </p:nvSpPr>
        <p:spPr>
          <a:xfrm>
            <a:off x="852487" y="1091378"/>
            <a:ext cx="7662863" cy="45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CSE326 -- INTERNET PROGRAMMING LABORATORY [S1,S2,S3]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CSE227  – ADVANCED ANDROID APPLICATION DEVELOPMENT [S11]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INT219  – FRONT END WEB DEVELOPER [S10]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INT222 - ADVANCE WEB DEVELOPMENT [S9]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INT252 - REACT JS [S5]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220- SERVER SIDE SCRIPTING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221- MVC PROGRAMMING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INT334- ENTERPRISE APPLICATION AUTOMATION [S12]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[S13]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[S14]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MANAGEMENT[S16]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13" name="Google Shape;484;p6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4" name="Google Shape;491;p62"/>
          <p:cNvSpPr txBox="1"/>
          <p:nvPr/>
        </p:nvSpPr>
        <p:spPr>
          <a:xfrm>
            <a:off x="241697" y="2210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8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9" name="Google Shape;491;p6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4</a:t>
            </a:r>
            <a:r>
              <a:rPr lang="en" sz="2400" b="1" dirty="0" smtClean="0">
                <a:solidFill>
                  <a:srgbClr val="0B5968"/>
                </a:solidFill>
              </a:rPr>
              <a:t>: </a:t>
            </a:r>
            <a:r>
              <a:rPr lang="en" sz="2400" b="1" dirty="0">
                <a:solidFill>
                  <a:srgbClr val="0B5968"/>
                </a:solidFill>
              </a:rPr>
              <a:t>Full Stack </a:t>
            </a:r>
            <a:r>
              <a:rPr lang="en" sz="2400" b="1" dirty="0" smtClean="0">
                <a:solidFill>
                  <a:srgbClr val="0B5968"/>
                </a:solidFill>
              </a:rPr>
              <a:t>Web Development</a:t>
            </a:r>
            <a:endParaRPr sz="2400" b="1" u="sng" dirty="0"/>
          </a:p>
        </p:txBody>
      </p:sp>
      <p:sp>
        <p:nvSpPr>
          <p:cNvPr id="1048820" name="Google Shape;492;p6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7" name="Google Shape;493;p62"/>
          <p:cNvGraphicFramePr>
            <a:graphicFrameLocks/>
          </p:cNvGraphicFramePr>
          <p:nvPr/>
        </p:nvGraphicFramePr>
        <p:xfrm>
          <a:off x="710359" y="1413272"/>
          <a:ext cx="7655267" cy="11597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501927"/>
                <a:gridCol w="4420543"/>
                <a:gridCol w="1732797"/>
              </a:tblGrid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Suggested 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Industry Certification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DevOps Certification [S12 to S16]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Hackathons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Smart India Hackathon[S1 to S17]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https://www.sih.gov.in/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Google Shape;498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56025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 algn="l">
              <a:buClr>
                <a:schemeClr val="lt1"/>
              </a:buClr>
              <a:buSzPts val="3000"/>
            </a:pPr>
            <a:r>
              <a:rPr lang="en" sz="3200" b="1" dirty="0"/>
              <a:t>Cohort 5</a:t>
            </a:r>
            <a:r>
              <a:rPr lang="en" sz="3200" b="1" dirty="0" smtClean="0"/>
              <a:t>: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Machine 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endParaRPr sz="1800" dirty="0"/>
          </a:p>
        </p:txBody>
      </p:sp>
      <p:sp>
        <p:nvSpPr>
          <p:cNvPr id="1048827" name="Google Shape;499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28" name="Google Shape;500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832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33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4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5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1048836" name="Title 3"/>
          <p:cNvSpPr txBox="1"/>
          <p:nvPr/>
        </p:nvSpPr>
        <p:spPr>
          <a:xfrm>
            <a:off x="241173" y="219859"/>
            <a:ext cx="8661654" cy="527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48837" name="TextBox 9"/>
          <p:cNvSpPr txBox="1"/>
          <p:nvPr/>
        </p:nvSpPr>
        <p:spPr>
          <a:xfrm>
            <a:off x="847836" y="1306403"/>
            <a:ext cx="45699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Accenture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KPMG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MathWorks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048838" name="Title 3"/>
          <p:cNvSpPr txBox="1"/>
          <p:nvPr/>
        </p:nvSpPr>
        <p:spPr>
          <a:xfrm>
            <a:off x="241173" y="771065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Companies</a:t>
            </a:r>
            <a:endParaRPr lang="en-IN" sz="2000" b="1" u="sng" dirty="0"/>
          </a:p>
        </p:txBody>
      </p:sp>
      <p:pic>
        <p:nvPicPr>
          <p:cNvPr id="2097204" name="Picture 8" descr="https://tse4.mm.bing.net/th?id=OIP.qxyWqCnhTn-cUuIBeOPQtwHaFn&amp;pid=Api&amp;P=0"/>
          <p:cNvPicPr>
            <a:picLocks noChangeAspect="1" noChangeArrowheads="1"/>
          </p:cNvPicPr>
          <p:nvPr/>
        </p:nvPicPr>
        <p:blipFill rotWithShape="1">
          <a:blip r:embed="rId2"/>
          <a:srcRect l="14197" t="19137" r="11845" b="17475"/>
          <a:stretch>
            <a:fillRect/>
          </a:stretch>
        </p:blipFill>
        <p:spPr bwMode="auto">
          <a:xfrm>
            <a:off x="5615221" y="1995106"/>
            <a:ext cx="835202" cy="542156"/>
          </a:xfrm>
          <a:prstGeom prst="rect">
            <a:avLst/>
          </a:prstGeom>
          <a:noFill/>
        </p:spPr>
      </p:pic>
      <p:pic>
        <p:nvPicPr>
          <p:cNvPr id="2097205" name="Picture 12"/>
          <p:cNvPicPr>
            <a:picLocks noChangeAspect="1"/>
          </p:cNvPicPr>
          <p:nvPr/>
        </p:nvPicPr>
        <p:blipFill rotWithShape="1">
          <a:blip r:embed="rId3"/>
          <a:srcRect r="4084"/>
          <a:stretch>
            <a:fillRect/>
          </a:stretch>
        </p:blipFill>
        <p:spPr>
          <a:xfrm>
            <a:off x="5428125" y="1033548"/>
            <a:ext cx="1209395" cy="664105"/>
          </a:xfrm>
          <a:prstGeom prst="rect">
            <a:avLst/>
          </a:prstGeom>
        </p:spPr>
      </p:pic>
      <p:pic>
        <p:nvPicPr>
          <p:cNvPr id="209720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30471">
            <a:off x="7175289" y="3159687"/>
            <a:ext cx="1643489" cy="416430"/>
          </a:xfrm>
          <a:prstGeom prst="rect">
            <a:avLst/>
          </a:prstGeom>
        </p:spPr>
      </p:pic>
      <p:pic>
        <p:nvPicPr>
          <p:cNvPr id="2097207" name="Picture 14"/>
          <p:cNvPicPr>
            <a:picLocks noChangeAspect="1"/>
          </p:cNvPicPr>
          <p:nvPr/>
        </p:nvPicPr>
        <p:blipFill rotWithShape="1">
          <a:blip r:embed="rId5"/>
          <a:srcRect t="24003" b="20999"/>
          <a:stretch>
            <a:fillRect/>
          </a:stretch>
        </p:blipFill>
        <p:spPr>
          <a:xfrm>
            <a:off x="5549525" y="3003425"/>
            <a:ext cx="1106431" cy="608519"/>
          </a:xfrm>
          <a:prstGeom prst="rect">
            <a:avLst/>
          </a:prstGeom>
        </p:spPr>
      </p:pic>
      <p:pic>
        <p:nvPicPr>
          <p:cNvPr id="2097208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80" y="3843034"/>
            <a:ext cx="1644464" cy="956779"/>
          </a:xfrm>
          <a:prstGeom prst="rect">
            <a:avLst/>
          </a:prstGeom>
        </p:spPr>
      </p:pic>
      <p:pic>
        <p:nvPicPr>
          <p:cNvPr id="2097209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863" y="3866582"/>
            <a:ext cx="1076120" cy="726381"/>
          </a:xfrm>
          <a:prstGeom prst="rect">
            <a:avLst/>
          </a:prstGeom>
        </p:spPr>
      </p:pic>
      <p:sp>
        <p:nvSpPr>
          <p:cNvPr id="1048839" name="TextBox 6"/>
          <p:cNvSpPr txBox="1"/>
          <p:nvPr/>
        </p:nvSpPr>
        <p:spPr>
          <a:xfrm>
            <a:off x="2724340" y="1282315"/>
            <a:ext cx="1736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Eightfold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Databricks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Honeywell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210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604" y="2081533"/>
            <a:ext cx="1851387" cy="516975"/>
          </a:xfrm>
          <a:prstGeom prst="rect">
            <a:avLst/>
          </a:prstGeom>
        </p:spPr>
      </p:pic>
      <p:pic>
        <p:nvPicPr>
          <p:cNvPr id="2097211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165" y="893558"/>
            <a:ext cx="1652818" cy="909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84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42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43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44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1048845" name="Title 3"/>
          <p:cNvSpPr txBox="1"/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48846" name="TextBox 7"/>
          <p:cNvSpPr txBox="1"/>
          <p:nvPr/>
        </p:nvSpPr>
        <p:spPr>
          <a:xfrm>
            <a:off x="811059" y="1257755"/>
            <a:ext cx="456992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NATURAL LANGUAGE PROCESSING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S2 - COMPUTER VISION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PYTHON PROGRAMMING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DEEP LEARNING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ARTIFICIAL INTELLIGENCE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S6 -- MACHINE LEARNING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47" name="Title 3"/>
          <p:cNvSpPr txBox="1"/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Required</a:t>
            </a:r>
            <a:endParaRPr lang="en-IN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84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50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1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2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1048853" name="Title 3"/>
          <p:cNvSpPr txBox="1"/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48854" name="TextBox 7"/>
          <p:cNvSpPr txBox="1"/>
          <p:nvPr/>
        </p:nvSpPr>
        <p:spPr>
          <a:xfrm>
            <a:off x="834176" y="1219939"/>
            <a:ext cx="766334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INT108  – PYTHON PROGRAMMING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[S3]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INT404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ARTIFICIAL INTELLIGENCE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INT422: DEEP LEARNING[S4]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INT344 – NATURAL LANGUAGE PROCESSING [S1]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INT345- COMPUTER VISION[S2]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INT247 – MACHINE LEARNING FOUNDATION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INT248 –ADVANCED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INT254 –FUNDAMENTALS OF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INT417 – MACHINE LEARNING ALGORITHMS[S6]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55" name="Title 3"/>
          <p:cNvSpPr txBox="1"/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Sources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2000" b="1" dirty="0"/>
              <a:t>  </a:t>
            </a:r>
            <a:endParaRPr lang="en-IN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4885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58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59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0" name="Google Shape;491;p62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1048861" name="Title 3"/>
          <p:cNvSpPr txBox="1"/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48862" name="Title 3"/>
          <p:cNvSpPr txBox="1"/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800" b="1" dirty="0"/>
              <a:t>Skills Sources –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1800" b="1" dirty="0" smtClean="0"/>
              <a:t>  </a:t>
            </a:r>
            <a:endParaRPr lang="en-IN" sz="1800" b="1" u="sng" dirty="0"/>
          </a:p>
        </p:txBody>
      </p:sp>
      <p:graphicFrame>
        <p:nvGraphicFramePr>
          <p:cNvPr id="4194308" name="Google Shape;432;p57"/>
          <p:cNvGraphicFramePr>
            <a:graphicFrameLocks/>
          </p:cNvGraphicFramePr>
          <p:nvPr/>
        </p:nvGraphicFramePr>
        <p:xfrm>
          <a:off x="358589" y="1718072"/>
          <a:ext cx="8148917" cy="110873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/>
                <a:gridCol w="4376435"/>
                <a:gridCol w="2285541"/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Hackathons</a:t>
                      </a:r>
                      <a:endParaRPr lang="en-US"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Hackathon Machine Learning[S4,S6]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Explore Machine Learning (ML) [S1,S4,S6]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Crowdsource[S1,S4,S6]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Kaggle</a:t>
                      </a:r>
                      <a:endParaRPr lang="en-US" sz="1200" b="0" i="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602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48603" name="Title 3"/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Purpose of Cohorts</a:t>
            </a:r>
            <a:endParaRPr lang="en-IN" b="1" dirty="0"/>
          </a:p>
        </p:txBody>
      </p:sp>
      <p:sp>
        <p:nvSpPr>
          <p:cNvPr id="1048604" name="TextBox 1"/>
          <p:cNvSpPr txBox="1"/>
          <p:nvPr/>
        </p:nvSpPr>
        <p:spPr>
          <a:xfrm>
            <a:off x="1246909" y="1628776"/>
            <a:ext cx="7177520" cy="2834641"/>
          </a:xfrm>
          <a:custGeom>
            <a:avLst/>
            <a:gdLst>
              <a:gd name="connsiteX0" fmla="*/ 0 w 9570027"/>
              <a:gd name="connsiteY0" fmla="*/ 0 h 3900876"/>
              <a:gd name="connsiteX1" fmla="*/ 640456 w 9570027"/>
              <a:gd name="connsiteY1" fmla="*/ 0 h 3900876"/>
              <a:gd name="connsiteX2" fmla="*/ 1472311 w 9570027"/>
              <a:gd name="connsiteY2" fmla="*/ 0 h 3900876"/>
              <a:gd name="connsiteX3" fmla="*/ 2208467 w 9570027"/>
              <a:gd name="connsiteY3" fmla="*/ 0 h 3900876"/>
              <a:gd name="connsiteX4" fmla="*/ 3040323 w 9570027"/>
              <a:gd name="connsiteY4" fmla="*/ 0 h 3900876"/>
              <a:gd name="connsiteX5" fmla="*/ 3489378 w 9570027"/>
              <a:gd name="connsiteY5" fmla="*/ 0 h 3900876"/>
              <a:gd name="connsiteX6" fmla="*/ 4034134 w 9570027"/>
              <a:gd name="connsiteY6" fmla="*/ 0 h 3900876"/>
              <a:gd name="connsiteX7" fmla="*/ 4674589 w 9570027"/>
              <a:gd name="connsiteY7" fmla="*/ 0 h 3900876"/>
              <a:gd name="connsiteX8" fmla="*/ 5410746 w 9570027"/>
              <a:gd name="connsiteY8" fmla="*/ 0 h 3900876"/>
              <a:gd name="connsiteX9" fmla="*/ 5859801 w 9570027"/>
              <a:gd name="connsiteY9" fmla="*/ 0 h 3900876"/>
              <a:gd name="connsiteX10" fmla="*/ 6595956 w 9570027"/>
              <a:gd name="connsiteY10" fmla="*/ 0 h 3900876"/>
              <a:gd name="connsiteX11" fmla="*/ 7045012 w 9570027"/>
              <a:gd name="connsiteY11" fmla="*/ 0 h 3900876"/>
              <a:gd name="connsiteX12" fmla="*/ 7589767 w 9570027"/>
              <a:gd name="connsiteY12" fmla="*/ 0 h 3900876"/>
              <a:gd name="connsiteX13" fmla="*/ 8421623 w 9570027"/>
              <a:gd name="connsiteY13" fmla="*/ 0 h 3900876"/>
              <a:gd name="connsiteX14" fmla="*/ 9570027 w 9570027"/>
              <a:gd name="connsiteY14" fmla="*/ 0 h 3900876"/>
              <a:gd name="connsiteX15" fmla="*/ 9570027 w 9570027"/>
              <a:gd name="connsiteY15" fmla="*/ 1014226 h 3900876"/>
              <a:gd name="connsiteX16" fmla="*/ 9570027 w 9570027"/>
              <a:gd name="connsiteY16" fmla="*/ 1950437 h 3900876"/>
              <a:gd name="connsiteX17" fmla="*/ 9570027 w 9570027"/>
              <a:gd name="connsiteY17" fmla="*/ 2808629 h 3900876"/>
              <a:gd name="connsiteX18" fmla="*/ 9570027 w 9570027"/>
              <a:gd name="connsiteY18" fmla="*/ 3900876 h 3900876"/>
              <a:gd name="connsiteX19" fmla="*/ 8738170 w 9570027"/>
              <a:gd name="connsiteY19" fmla="*/ 3900876 h 3900876"/>
              <a:gd name="connsiteX20" fmla="*/ 8193415 w 9570027"/>
              <a:gd name="connsiteY20" fmla="*/ 3900876 h 3900876"/>
              <a:gd name="connsiteX21" fmla="*/ 7361559 w 9570027"/>
              <a:gd name="connsiteY21" fmla="*/ 3900876 h 3900876"/>
              <a:gd name="connsiteX22" fmla="*/ 6721104 w 9570027"/>
              <a:gd name="connsiteY22" fmla="*/ 3900876 h 3900876"/>
              <a:gd name="connsiteX23" fmla="*/ 6272048 w 9570027"/>
              <a:gd name="connsiteY23" fmla="*/ 3900876 h 3900876"/>
              <a:gd name="connsiteX24" fmla="*/ 5440191 w 9570027"/>
              <a:gd name="connsiteY24" fmla="*/ 3900876 h 3900876"/>
              <a:gd name="connsiteX25" fmla="*/ 4704036 w 9570027"/>
              <a:gd name="connsiteY25" fmla="*/ 3900876 h 3900876"/>
              <a:gd name="connsiteX26" fmla="*/ 3872180 w 9570027"/>
              <a:gd name="connsiteY26" fmla="*/ 3900876 h 3900876"/>
              <a:gd name="connsiteX27" fmla="*/ 3040323 w 9570027"/>
              <a:gd name="connsiteY27" fmla="*/ 3900876 h 3900876"/>
              <a:gd name="connsiteX28" fmla="*/ 2208467 w 9570027"/>
              <a:gd name="connsiteY28" fmla="*/ 3900876 h 3900876"/>
              <a:gd name="connsiteX29" fmla="*/ 1472311 w 9570027"/>
              <a:gd name="connsiteY29" fmla="*/ 3900876 h 3900876"/>
              <a:gd name="connsiteX30" fmla="*/ 831856 w 9570027"/>
              <a:gd name="connsiteY30" fmla="*/ 3900876 h 3900876"/>
              <a:gd name="connsiteX31" fmla="*/ 0 w 9570027"/>
              <a:gd name="connsiteY31" fmla="*/ 3900876 h 3900876"/>
              <a:gd name="connsiteX32" fmla="*/ 0 w 9570027"/>
              <a:gd name="connsiteY32" fmla="*/ 3003674 h 3900876"/>
              <a:gd name="connsiteX33" fmla="*/ 0 w 9570027"/>
              <a:gd name="connsiteY33" fmla="*/ 2028455 h 3900876"/>
              <a:gd name="connsiteX34" fmla="*/ 0 w 9570027"/>
              <a:gd name="connsiteY34" fmla="*/ 1053236 h 3900876"/>
              <a:gd name="connsiteX35" fmla="*/ 0 w 9570027"/>
              <a:gd name="connsiteY35" fmla="*/ 0 h 39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570027" h="3900876" extrusionOk="0">
                <a:moveTo>
                  <a:pt x="0" y="0"/>
                </a:moveTo>
                <a:cubicBezTo>
                  <a:pt x="159810" y="-72767"/>
                  <a:pt x="393992" y="263516"/>
                  <a:pt x="640456" y="0"/>
                </a:cubicBezTo>
                <a:cubicBezTo>
                  <a:pt x="935028" y="-104034"/>
                  <a:pt x="1223082" y="90630"/>
                  <a:pt x="1472311" y="0"/>
                </a:cubicBezTo>
                <a:cubicBezTo>
                  <a:pt x="1873113" y="-25268"/>
                  <a:pt x="1935874" y="109478"/>
                  <a:pt x="2208467" y="0"/>
                </a:cubicBezTo>
                <a:cubicBezTo>
                  <a:pt x="2316451" y="-29723"/>
                  <a:pt x="2825733" y="83637"/>
                  <a:pt x="3040323" y="0"/>
                </a:cubicBezTo>
                <a:cubicBezTo>
                  <a:pt x="3304019" y="-20952"/>
                  <a:pt x="3344221" y="9795"/>
                  <a:pt x="3489378" y="0"/>
                </a:cubicBezTo>
                <a:cubicBezTo>
                  <a:pt x="3668068" y="-86645"/>
                  <a:pt x="3919278" y="55632"/>
                  <a:pt x="4034134" y="0"/>
                </a:cubicBezTo>
                <a:cubicBezTo>
                  <a:pt x="4158917" y="36258"/>
                  <a:pt x="4556046" y="92230"/>
                  <a:pt x="4674589" y="0"/>
                </a:cubicBezTo>
                <a:cubicBezTo>
                  <a:pt x="4776908" y="-76337"/>
                  <a:pt x="5029460" y="65607"/>
                  <a:pt x="5410746" y="0"/>
                </a:cubicBezTo>
                <a:cubicBezTo>
                  <a:pt x="5764059" y="-81143"/>
                  <a:pt x="5637665" y="22272"/>
                  <a:pt x="5859801" y="0"/>
                </a:cubicBezTo>
                <a:cubicBezTo>
                  <a:pt x="5958059" y="38193"/>
                  <a:pt x="6258713" y="37757"/>
                  <a:pt x="6595956" y="0"/>
                </a:cubicBezTo>
                <a:cubicBezTo>
                  <a:pt x="6810642" y="-28662"/>
                  <a:pt x="6962902" y="59139"/>
                  <a:pt x="7045012" y="0"/>
                </a:cubicBezTo>
                <a:cubicBezTo>
                  <a:pt x="7203815" y="-72532"/>
                  <a:pt x="7441269" y="28721"/>
                  <a:pt x="7589767" y="0"/>
                </a:cubicBezTo>
                <a:cubicBezTo>
                  <a:pt x="7867374" y="-62596"/>
                  <a:pt x="8188574" y="131596"/>
                  <a:pt x="8421623" y="0"/>
                </a:cubicBezTo>
                <a:cubicBezTo>
                  <a:pt x="8637618" y="-53295"/>
                  <a:pt x="9259919" y="1780"/>
                  <a:pt x="9570027" y="0"/>
                </a:cubicBezTo>
                <a:cubicBezTo>
                  <a:pt x="9625388" y="476800"/>
                  <a:pt x="9540033" y="633093"/>
                  <a:pt x="9570027" y="1014226"/>
                </a:cubicBezTo>
                <a:cubicBezTo>
                  <a:pt x="9753718" y="1406773"/>
                  <a:pt x="9535349" y="1732560"/>
                  <a:pt x="9570027" y="1950437"/>
                </a:cubicBezTo>
                <a:cubicBezTo>
                  <a:pt x="9606910" y="2191042"/>
                  <a:pt x="9574378" y="2612024"/>
                  <a:pt x="9570027" y="2808629"/>
                </a:cubicBezTo>
                <a:cubicBezTo>
                  <a:pt x="9762461" y="2990956"/>
                  <a:pt x="9305460" y="3462854"/>
                  <a:pt x="9570027" y="3900876"/>
                </a:cubicBezTo>
                <a:cubicBezTo>
                  <a:pt x="9229580" y="3872425"/>
                  <a:pt x="9064102" y="3843291"/>
                  <a:pt x="8738170" y="3900876"/>
                </a:cubicBezTo>
                <a:cubicBezTo>
                  <a:pt x="8470255" y="3934508"/>
                  <a:pt x="8353066" y="3856810"/>
                  <a:pt x="8193415" y="3900876"/>
                </a:cubicBezTo>
                <a:cubicBezTo>
                  <a:pt x="7890908" y="3920026"/>
                  <a:pt x="7791587" y="3812428"/>
                  <a:pt x="7361559" y="3900876"/>
                </a:cubicBezTo>
                <a:cubicBezTo>
                  <a:pt x="7031282" y="4106141"/>
                  <a:pt x="6932556" y="3842210"/>
                  <a:pt x="6721104" y="3900876"/>
                </a:cubicBezTo>
                <a:cubicBezTo>
                  <a:pt x="6425140" y="3931063"/>
                  <a:pt x="6467897" y="3872999"/>
                  <a:pt x="6272048" y="3900876"/>
                </a:cubicBezTo>
                <a:cubicBezTo>
                  <a:pt x="6106011" y="3883851"/>
                  <a:pt x="5800599" y="4044280"/>
                  <a:pt x="5440191" y="3900876"/>
                </a:cubicBezTo>
                <a:cubicBezTo>
                  <a:pt x="5061654" y="3939046"/>
                  <a:pt x="4989226" y="3872421"/>
                  <a:pt x="4704036" y="3900876"/>
                </a:cubicBezTo>
                <a:cubicBezTo>
                  <a:pt x="4415093" y="4010906"/>
                  <a:pt x="4078960" y="3924533"/>
                  <a:pt x="3872180" y="3900876"/>
                </a:cubicBezTo>
                <a:cubicBezTo>
                  <a:pt x="3680725" y="3949687"/>
                  <a:pt x="3160665" y="3783296"/>
                  <a:pt x="3040323" y="3900876"/>
                </a:cubicBezTo>
                <a:cubicBezTo>
                  <a:pt x="2790678" y="4086279"/>
                  <a:pt x="2564869" y="3762974"/>
                  <a:pt x="2208467" y="3900876"/>
                </a:cubicBezTo>
                <a:cubicBezTo>
                  <a:pt x="1882069" y="3940392"/>
                  <a:pt x="1569837" y="3862440"/>
                  <a:pt x="1472311" y="3900876"/>
                </a:cubicBezTo>
                <a:cubicBezTo>
                  <a:pt x="1290945" y="3863484"/>
                  <a:pt x="981897" y="3944506"/>
                  <a:pt x="831856" y="3900876"/>
                </a:cubicBezTo>
                <a:cubicBezTo>
                  <a:pt x="602526" y="4048160"/>
                  <a:pt x="310935" y="3897786"/>
                  <a:pt x="0" y="3900876"/>
                </a:cubicBezTo>
                <a:cubicBezTo>
                  <a:pt x="-12339" y="3659819"/>
                  <a:pt x="71675" y="3138093"/>
                  <a:pt x="0" y="3003674"/>
                </a:cubicBezTo>
                <a:cubicBezTo>
                  <a:pt x="-135854" y="2769618"/>
                  <a:pt x="116407" y="2406503"/>
                  <a:pt x="0" y="2028455"/>
                </a:cubicBezTo>
                <a:cubicBezTo>
                  <a:pt x="-44119" y="1733086"/>
                  <a:pt x="-16171" y="1240129"/>
                  <a:pt x="0" y="1053236"/>
                </a:cubicBezTo>
                <a:cubicBezTo>
                  <a:pt x="-106536" y="712480"/>
                  <a:pt x="92412" y="42410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have a goal oriented approach for his/her career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identifies the goal in the very first year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follow the stage wise career progression.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Early identification of skill set required for selected goal.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32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</a:t>
            </a:r>
            <a:r>
              <a:rPr lang="en" b="1" dirty="0" smtClean="0"/>
              <a:t>6: </a:t>
            </a:r>
            <a:r>
              <a:rPr lang="en" b="1" dirty="0"/>
              <a:t>Cloud </a:t>
            </a:r>
            <a:r>
              <a:rPr lang="en-US" b="1" dirty="0" smtClean="0"/>
              <a:t>Computing</a:t>
            </a:r>
            <a:r>
              <a:rPr lang="en" b="1" dirty="0" smtClean="0"/>
              <a:t> </a:t>
            </a:r>
            <a:endParaRPr dirty="0"/>
          </a:p>
        </p:txBody>
      </p:sp>
      <p:sp>
        <p:nvSpPr>
          <p:cNvPr id="1048864" name="Google Shape;325;p48"/>
          <p:cNvSpPr txBox="1">
            <a:spLocks noGrp="1"/>
          </p:cNvSpPr>
          <p:nvPr>
            <p:ph type="body" idx="1"/>
          </p:nvPr>
        </p:nvSpPr>
        <p:spPr>
          <a:xfrm>
            <a:off x="311700" y="16404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65" name="Google Shape;326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Google Shape;331;p4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9" name="Google Shape;332;p4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0" name="Google Shape;333;p4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1048871" name="Google Shape;334;p49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Master Card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Backer Hughes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Goldman Sachs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Dice</a:t>
            </a: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TCS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Capgemini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Oracle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72" name="Google Shape;335;p49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2" name="Google Shape;336;p49" descr="Introduction to Cloud Security with AWS | by Aregbesola Olumuyiwa |  DataDrivenInvestor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691008" y="3720703"/>
            <a:ext cx="1731169" cy="12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13" y="4103759"/>
            <a:ext cx="1701576" cy="715024"/>
          </a:xfrm>
          <a:prstGeom prst="rect">
            <a:avLst/>
          </a:prstGeom>
        </p:spPr>
      </p:pic>
      <p:pic>
        <p:nvPicPr>
          <p:cNvPr id="209721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33" y="1303357"/>
            <a:ext cx="2219571" cy="695865"/>
          </a:xfrm>
          <a:prstGeom prst="rect">
            <a:avLst/>
          </a:prstGeom>
        </p:spPr>
      </p:pic>
      <p:pic>
        <p:nvPicPr>
          <p:cNvPr id="2097215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373" y="2270910"/>
            <a:ext cx="1623889" cy="1558352"/>
          </a:xfrm>
          <a:prstGeom prst="rect">
            <a:avLst/>
          </a:prstGeom>
        </p:spPr>
      </p:pic>
      <p:pic>
        <p:nvPicPr>
          <p:cNvPr id="2097216" name="Google Shape;247;p39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824576" y="2929149"/>
            <a:ext cx="1585913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7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667" y="2270910"/>
            <a:ext cx="1690853" cy="425275"/>
          </a:xfrm>
          <a:prstGeom prst="rect">
            <a:avLst/>
          </a:prstGeom>
        </p:spPr>
      </p:pic>
      <p:pic>
        <p:nvPicPr>
          <p:cNvPr id="2097218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7116" y="1288590"/>
            <a:ext cx="1675957" cy="59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Google Shape;349;p5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6" name="Google Shape;350;p5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77" name="Google Shape;351;p5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1048878" name="Google Shape;352;p50"/>
          <p:cNvSpPr txBox="1"/>
          <p:nvPr/>
        </p:nvSpPr>
        <p:spPr>
          <a:xfrm>
            <a:off x="856041" y="1354098"/>
            <a:ext cx="5378937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NEED CLARITY OF CONCEPTS AND KNOWLEDGE RELATED TO VIRTUALIZATION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CONTAINERIZATION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MANAGEMENT OF MICRO SERVICES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INFRASTRUCTURE HANDLING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CLOUD SERVICES (BOTH PUBLIC AND PRIVATE)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879" name="Google Shape;353;p50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Google Shape;358;p5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83" name="Google Shape;359;p5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84" name="Google Shape;360;p5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1048885" name="Google Shape;361;p51"/>
          <p:cNvSpPr txBox="1"/>
          <p:nvPr/>
        </p:nvSpPr>
        <p:spPr>
          <a:xfrm>
            <a:off x="706041" y="1172766"/>
            <a:ext cx="7662863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330 – MANAGING CLOUD SOLUTIONS [S1]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362- CLOUD ARCHITECTURE AND IMPLEMENTATION[S1]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363- CLOUD MICROSERVICES [S2,S3]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364- CLOUD ARCHITECTURE AND IMPLEMENTATION-II [S3,S2]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327- CLOUD INFRASTRUCTURE &amp; RESOURCE MANAGEMENT[S4]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328- NETWORK VIRTUALIZATION AND SECURITY[S5]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886" name="Google Shape;362;p5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367;p5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0" name="Google Shape;368;p5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1" name="Google Shape;369;p5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1048892" name="Google Shape;370;p5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9" name="Google Shape;371;p52"/>
          <p:cNvGraphicFramePr>
            <a:graphicFrameLocks/>
          </p:cNvGraphicFramePr>
          <p:nvPr/>
        </p:nvGraphicFramePr>
        <p:xfrm>
          <a:off x="772716" y="1413272"/>
          <a:ext cx="7645810" cy="12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/>
                <a:gridCol w="4154025"/>
                <a:gridCol w="2080410"/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Foundations/ Cloud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Practitioner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Associate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Expert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Cloud academy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Cloud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Microsoft Azure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52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“Cloud Computing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Futureskills programmes by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HRD[S1,S2,S4]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Open MOOC courses on basics of Cloud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functioning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[S1,S5]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NPTEL-SWAYAM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Udemy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Google Shape;376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/>
              <a:t>Cohort </a:t>
            </a:r>
            <a:r>
              <a:rPr lang="en" sz="2400" b="1" dirty="0" smtClean="0"/>
              <a:t>7: </a:t>
            </a:r>
            <a:r>
              <a:rPr lang="en-US" sz="2400" b="1" dirty="0" smtClean="0"/>
              <a:t>Software Methodologies And Testing</a:t>
            </a:r>
            <a:endParaRPr sz="2400" dirty="0"/>
          </a:p>
        </p:txBody>
      </p:sp>
      <p:sp>
        <p:nvSpPr>
          <p:cNvPr id="1048896" name="Google Shape;37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897" name="Google Shape;37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Google Shape;179;p3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1" name="Google Shape;180;p34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2" name="Google Shape;182;p34"/>
          <p:cNvSpPr txBox="1"/>
          <p:nvPr/>
        </p:nvSpPr>
        <p:spPr>
          <a:xfrm>
            <a:off x="563518" y="1650992"/>
            <a:ext cx="4569619" cy="28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AcKo General Insurance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Jivox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Securonix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Conversenow_AI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Enpass Technology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Josh Technology Group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Cyware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03" name="Google Shape;183;p34"/>
          <p:cNvSpPr txBox="1"/>
          <p:nvPr/>
        </p:nvSpPr>
        <p:spPr>
          <a:xfrm>
            <a:off x="354015" y="900912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9" name="Google Shape;184;p34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976218" y="1322996"/>
            <a:ext cx="1278731" cy="73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0" name="Google Shape;185;p34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859226" y="2078235"/>
            <a:ext cx="1237060" cy="88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1" name="Google Shape;186;p34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976218" y="3094646"/>
            <a:ext cx="1279327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2" name="Google Shape;187;p34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5063730" y="4032158"/>
            <a:ext cx="1191815" cy="77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3" name="Google Shape;188;p34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859226" y="1289637"/>
            <a:ext cx="1237060" cy="72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4" name="Google Shape;189;p34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4997351" y="2170510"/>
            <a:ext cx="1237060" cy="7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5" name="Google Shape;190;p34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6859226" y="3094646"/>
            <a:ext cx="1269171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6" name="Google Shape;191;p34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6859226" y="4032158"/>
            <a:ext cx="1237060" cy="77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04" name="Google Shape;216;p37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Google Shape;196;p3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8" name="Google Shape;197;p3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9" name="Google Shape;198;p3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1048910" name="Google Shape;199;p35"/>
          <p:cNvSpPr txBox="1"/>
          <p:nvPr/>
        </p:nvSpPr>
        <p:spPr>
          <a:xfrm>
            <a:off x="886268" y="1250223"/>
            <a:ext cx="4570809" cy="299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AD-HOC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BLACK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WHITE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INCREMENTAL INTEGRATION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S5 - FUNCTIONAL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PERFORMANCE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LOAD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S8 - COMPATIBILITY AND ACCEPTANCE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S9 - SECURITY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911" name="Google Shape;200;p35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2" name="Google Shape;216;p37"/>
          <p:cNvSpPr txBox="1"/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Google Shape;205;p3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6" name="Google Shape;206;p36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7" name="Google Shape;207;p3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1048918" name="Google Shape;208;p36"/>
          <p:cNvSpPr txBox="1"/>
          <p:nvPr/>
        </p:nvSpPr>
        <p:spPr>
          <a:xfrm>
            <a:off x="857181" y="1181750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  – SOFTWARE ENGINEERING (S2,S3)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CSE374 – ADVANCED SOFTWARE ENGINEERING [S1,S4,S8]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CSE375 – SOFTWARE TESTING [S2,S3,S5]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CSE376  – AUTOMATED TESTING [S3,S3,S5]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CSE377  – ADVANCED TESTING TECHNOLOGIES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CSE378 - WEBSERVICES API AUTOMATION TESTING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CSE379 - MOBILE AUTOMATED TESTING [S6,S7]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19" name="Google Shape;209;p3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0" name="Google Shape;216;p37"/>
          <p:cNvSpPr txBox="1"/>
          <p:nvPr/>
        </p:nvSpPr>
        <p:spPr>
          <a:xfrm>
            <a:off x="241697" y="2919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Google Shape;214;p3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4" name="Google Shape;215;p3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25" name="Google Shape;216;p3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1048926" name="Google Shape;217;p3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0" name="Google Shape;218;p37"/>
          <p:cNvGraphicFramePr>
            <a:graphicFrameLocks/>
          </p:cNvGraphicFramePr>
          <p:nvPr/>
        </p:nvGraphicFramePr>
        <p:xfrm>
          <a:off x="772716" y="1413272"/>
          <a:ext cx="7649924" cy="317315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/>
                <a:gridCol w="4653589"/>
                <a:gridCol w="1584960"/>
              </a:tblGrid>
              <a:tr h="26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80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Foundation Level (CTFL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)[S1,S2,S3]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b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Advanced Level Test Analyst (</a:t>
                      </a:r>
                      <a:r>
                        <a:rPr lang="en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CTAL-TA)</a:t>
                      </a:r>
                      <a:r>
                        <a:rPr lang="en-US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[S2,S3,S4,S7]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b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</a:t>
                      </a:r>
                      <a:r>
                        <a:rPr lang="en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[S1,S2,S3]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                                               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Automated Analysis 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)[S2,S3,S4,S7]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Testing: Unit Testing, Coverage Criteria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and Design for Testability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[S4,S5,S6,S9]     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3.  EdX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Extra Lectures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Extra lectures on security by the expert faculty of D9 (Networking and Security) domain [S9]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D9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Domain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137;p32"/>
          <p:cNvSpPr txBox="1">
            <a:spLocks noGrp="1"/>
          </p:cNvSpPr>
          <p:nvPr>
            <p:ph type="title"/>
          </p:nvPr>
        </p:nvSpPr>
        <p:spPr>
          <a:xfrm>
            <a:off x="0" y="-19594"/>
            <a:ext cx="3228975" cy="5041104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 sz="4400" b="1"/>
              <a:t>Outline    </a:t>
            </a:r>
            <a:br>
              <a:rPr lang="en" sz="4400" b="1"/>
            </a:br>
            <a:r>
              <a:rPr lang="en" sz="4400" b="1"/>
              <a:t>  Cohort’s: </a:t>
            </a:r>
            <a:br>
              <a:rPr lang="en" sz="4400" b="1"/>
            </a:br>
            <a:endParaRPr sz="4400" b="1">
              <a:solidFill>
                <a:schemeClr val="lt1"/>
              </a:solidFill>
            </a:endParaRPr>
          </a:p>
        </p:txBody>
      </p:sp>
      <p:grpSp>
        <p:nvGrpSpPr>
          <p:cNvPr id="101" name="Google Shape;139;p32"/>
          <p:cNvGrpSpPr/>
          <p:nvPr/>
        </p:nvGrpSpPr>
        <p:grpSpPr>
          <a:xfrm>
            <a:off x="3421851" y="154811"/>
            <a:ext cx="5268230" cy="3096389"/>
            <a:chOff x="0" y="1497"/>
            <a:chExt cx="6791405" cy="4150775"/>
          </a:xfrm>
        </p:grpSpPr>
        <p:sp>
          <p:nvSpPr>
            <p:cNvPr id="1048612" name="Google Shape;140;p32"/>
            <p:cNvSpPr/>
            <p:nvPr/>
          </p:nvSpPr>
          <p:spPr>
            <a:xfrm>
              <a:off x="0" y="1497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3" name="Google Shape;141;p32"/>
            <p:cNvSpPr/>
            <p:nvPr/>
          </p:nvSpPr>
          <p:spPr>
            <a:xfrm>
              <a:off x="147715" y="11136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4" name="Google Shape;142;p32"/>
            <p:cNvSpPr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5" name="Google Shape;143;p32"/>
            <p:cNvSpPr txBox="1"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Development (Product Based)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16" name="Google Shape;144;p32"/>
            <p:cNvSpPr/>
            <p:nvPr/>
          </p:nvSpPr>
          <p:spPr>
            <a:xfrm>
              <a:off x="0" y="611893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7" name="Google Shape;145;p32"/>
            <p:cNvSpPr/>
            <p:nvPr/>
          </p:nvSpPr>
          <p:spPr>
            <a:xfrm>
              <a:off x="147715" y="721764"/>
              <a:ext cx="268500" cy="268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8" name="Google Shape;146;p32"/>
            <p:cNvSpPr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19" name="Google Shape;147;p32"/>
            <p:cNvSpPr txBox="1"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2: </a:t>
              </a:r>
              <a:r>
                <a:rPr lang="en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0" name="Google Shape;148;p32"/>
            <p:cNvSpPr/>
            <p:nvPr/>
          </p:nvSpPr>
          <p:spPr>
            <a:xfrm>
              <a:off x="0" y="1222289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1" name="Google Shape;149;p32"/>
            <p:cNvSpPr/>
            <p:nvPr/>
          </p:nvSpPr>
          <p:spPr>
            <a:xfrm>
              <a:off x="147715" y="133371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2" name="Google Shape;150;p32"/>
            <p:cNvSpPr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3" name="Google Shape;151;p32"/>
            <p:cNvSpPr txBox="1"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3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Cyber Security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4" name="Google Shape;152;p32"/>
            <p:cNvSpPr/>
            <p:nvPr/>
          </p:nvSpPr>
          <p:spPr>
            <a:xfrm>
              <a:off x="0" y="1832685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5" name="Google Shape;153;p32"/>
            <p:cNvSpPr/>
            <p:nvPr/>
          </p:nvSpPr>
          <p:spPr>
            <a:xfrm>
              <a:off x="147715" y="1942556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6" name="Google Shape;154;p32"/>
            <p:cNvSpPr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7" name="Google Shape;155;p32"/>
            <p:cNvSpPr txBox="1"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4: </a:t>
              </a:r>
              <a:r>
                <a:rPr lang="en-US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 Web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28" name="Google Shape;156;p32"/>
            <p:cNvSpPr/>
            <p:nvPr/>
          </p:nvSpPr>
          <p:spPr>
            <a:xfrm>
              <a:off x="0" y="2451001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29" name="Google Shape;157;p32"/>
            <p:cNvSpPr/>
            <p:nvPr/>
          </p:nvSpPr>
          <p:spPr>
            <a:xfrm>
              <a:off x="147715" y="2552952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0" name="Google Shape;158;p32"/>
            <p:cNvSpPr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1" name="Google Shape;159;p32"/>
            <p:cNvSpPr txBox="1"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5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Machine Learning 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32" name="Google Shape;160;p32"/>
            <p:cNvSpPr/>
            <p:nvPr/>
          </p:nvSpPr>
          <p:spPr>
            <a:xfrm>
              <a:off x="0" y="3061417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3" name="Google Shape;161;p32"/>
            <p:cNvSpPr/>
            <p:nvPr/>
          </p:nvSpPr>
          <p:spPr>
            <a:xfrm>
              <a:off x="147715" y="3163348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4" name="Google Shape;162;p32"/>
            <p:cNvSpPr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5" name="Google Shape;163;p32"/>
            <p:cNvSpPr txBox="1"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6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Computing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36" name="Google Shape;164;p32"/>
            <p:cNvSpPr/>
            <p:nvPr/>
          </p:nvSpPr>
          <p:spPr>
            <a:xfrm>
              <a:off x="0" y="3663872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7" name="Google Shape;165;p32"/>
            <p:cNvSpPr/>
            <p:nvPr/>
          </p:nvSpPr>
          <p:spPr>
            <a:xfrm>
              <a:off x="147715" y="3773744"/>
              <a:ext cx="268500" cy="268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8" name="Google Shape;166;p32"/>
            <p:cNvSpPr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048639" name="Google Shape;167;p32"/>
            <p:cNvSpPr txBox="1"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7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Methodologies And Testing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1048640" name="Google Shape;165;p32"/>
          <p:cNvSpPr/>
          <p:nvPr/>
        </p:nvSpPr>
        <p:spPr>
          <a:xfrm>
            <a:off x="3536424" y="3843356"/>
            <a:ext cx="208281" cy="2260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chemeClr val="lt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1" name="Google Shape;167;p32"/>
          <p:cNvSpPr txBox="1"/>
          <p:nvPr/>
        </p:nvSpPr>
        <p:spPr>
          <a:xfrm>
            <a:off x="3859349" y="3750856"/>
            <a:ext cx="4830728" cy="4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2" name="Google Shape;140;p32"/>
          <p:cNvSpPr/>
          <p:nvPr/>
        </p:nvSpPr>
        <p:spPr>
          <a:xfrm>
            <a:off x="3421834" y="3335628"/>
            <a:ext cx="5268235" cy="350898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3" name="Google Shape;141;p32"/>
          <p:cNvSpPr/>
          <p:nvPr/>
        </p:nvSpPr>
        <p:spPr>
          <a:xfrm>
            <a:off x="3554624" y="3412375"/>
            <a:ext cx="208281" cy="236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4" name="Google Shape;143;p32"/>
          <p:cNvSpPr txBox="1"/>
          <p:nvPr/>
        </p:nvSpPr>
        <p:spPr>
          <a:xfrm>
            <a:off x="3859341" y="3365476"/>
            <a:ext cx="4830728" cy="3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Development (Service Based)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5" name="Google Shape;140;p32"/>
          <p:cNvSpPr/>
          <p:nvPr/>
        </p:nvSpPr>
        <p:spPr>
          <a:xfrm>
            <a:off x="3421834" y="3750950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6" name="Google Shape;141;p32"/>
          <p:cNvSpPr/>
          <p:nvPr/>
        </p:nvSpPr>
        <p:spPr>
          <a:xfrm>
            <a:off x="3536416" y="3862879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7" name="Google Shape;143;p32"/>
          <p:cNvSpPr txBox="1"/>
          <p:nvPr/>
        </p:nvSpPr>
        <p:spPr>
          <a:xfrm>
            <a:off x="3859341" y="3749566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9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Entrepreneurship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8" name="Google Shape;140;p32"/>
          <p:cNvSpPr/>
          <p:nvPr/>
        </p:nvSpPr>
        <p:spPr>
          <a:xfrm>
            <a:off x="3421834" y="4178011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49" name="Google Shape;141;p32"/>
          <p:cNvSpPr/>
          <p:nvPr/>
        </p:nvSpPr>
        <p:spPr>
          <a:xfrm>
            <a:off x="3536416" y="4289940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50" name="Google Shape;143;p32"/>
          <p:cNvSpPr txBox="1"/>
          <p:nvPr/>
        </p:nvSpPr>
        <p:spPr>
          <a:xfrm>
            <a:off x="3859341" y="4176627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51" name="Google Shape;140;p32"/>
          <p:cNvSpPr/>
          <p:nvPr/>
        </p:nvSpPr>
        <p:spPr>
          <a:xfrm>
            <a:off x="3421834" y="4594724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52" name="Google Shape;141;p32"/>
          <p:cNvSpPr/>
          <p:nvPr/>
        </p:nvSpPr>
        <p:spPr>
          <a:xfrm>
            <a:off x="3536416" y="4706653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1048653" name="Google Shape;143;p32"/>
          <p:cNvSpPr txBox="1"/>
          <p:nvPr/>
        </p:nvSpPr>
        <p:spPr>
          <a:xfrm>
            <a:off x="3859341" y="4593340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11: Government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jobs/Higher studies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8: </a:t>
            </a:r>
            <a:r>
              <a:rPr lang="en-US" sz="2400" b="1" dirty="0" smtClean="0">
                <a:solidFill>
                  <a:schemeClr val="tx1"/>
                </a:solidFill>
              </a:rPr>
              <a:t>Software Development (Service Based)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48930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931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35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1048936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1048937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27" name="Google Shape;390;p54" descr="Microsoft Unveils Redesigned Windows Logo : The Two-Way : NPR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8" name="Google Shape;391;p54" descr="Flipkart Logo and symbol, meaning, history, PNG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9" name="Google Shape;392;p54" descr="Adobe Logo and symbol, meaning, history, PNG, bran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8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39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0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1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42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30" name="Google Shape;398;p54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1" name="Google Shape;399;p54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2" name="Google Shape;400;p54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3" name="Google Shape;401;p54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4" name="Google Shape;402;p54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5" name="Google Shape;403;p54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6" name="Google Shape;404;p54"/>
          <p:cNvPicPr preferRelativeResize="0">
            <a:picLocks/>
          </p:cNvPicPr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7" name="Google Shape;405;p54"/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8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2097239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2097240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2097241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  <p:sp>
        <p:nvSpPr>
          <p:cNvPr id="1048943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44" name="TextBox 31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1048945" name="TextBox 32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1048946" name="TextBox 33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47" name="Google Shape;430;p57"/>
          <p:cNvSpPr txBox="1"/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2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3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DEVELOPMENT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54" name="Google Shape;413;p55"/>
          <p:cNvSpPr txBox="1"/>
          <p:nvPr/>
        </p:nvSpPr>
        <p:spPr>
          <a:xfrm>
            <a:off x="901304" y="1252479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– CORE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SPRING BOOT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LOGICAL &amp; ANALYTICAL SKILLS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C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C++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ADVANCED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SSL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TLS X.509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955" name="Google Shape;414;p55"/>
          <p:cNvSpPr txBox="1"/>
          <p:nvPr/>
        </p:nvSpPr>
        <p:spPr>
          <a:xfrm>
            <a:off x="241697" y="846266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6" name="TextBox 1"/>
          <p:cNvSpPr txBox="1"/>
          <p:nvPr/>
        </p:nvSpPr>
        <p:spPr>
          <a:xfrm>
            <a:off x="4088424" y="1252479"/>
            <a:ext cx="37203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 – COMPUTER NETWORK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  <p:sp>
        <p:nvSpPr>
          <p:cNvPr id="1048957" name="Google Shape;430;p57"/>
          <p:cNvSpPr txBox="1"/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1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2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774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Software Development 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63" name="Google Shape;423;p56"/>
          <p:cNvSpPr txBox="1"/>
          <p:nvPr/>
        </p:nvSpPr>
        <p:spPr>
          <a:xfrm>
            <a:off x="241697" y="83439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4" name="Google Shape;422;p56"/>
          <p:cNvSpPr txBox="1"/>
          <p:nvPr/>
        </p:nvSpPr>
        <p:spPr>
          <a:xfrm>
            <a:off x="852487" y="1189379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8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69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8: Software Development (Service Based)</a:t>
            </a:r>
            <a:endParaRPr sz="2000" b="1" u="sng" dirty="0"/>
          </a:p>
        </p:txBody>
      </p:sp>
      <p:sp>
        <p:nvSpPr>
          <p:cNvPr id="1048970" name="Google Shape;431;p57"/>
          <p:cNvSpPr txBox="1"/>
          <p:nvPr/>
        </p:nvSpPr>
        <p:spPr>
          <a:xfrm>
            <a:off x="241697" y="89826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1" name="Google Shape;432;p57"/>
          <p:cNvGraphicFramePr>
            <a:graphicFrameLocks/>
          </p:cNvGraphicFramePr>
          <p:nvPr/>
        </p:nvGraphicFramePr>
        <p:xfrm>
          <a:off x="384715" y="1646381"/>
          <a:ext cx="8148917" cy="251445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/>
                <a:gridCol w="4376435"/>
                <a:gridCol w="2285541"/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B5968"/>
                          </a:solidFill>
                        </a:rPr>
                        <a:t>Description</a:t>
                      </a:r>
                      <a:endParaRPr sz="1100" b="1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Suggested 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Industry Certification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Oracle Certified Associate, Java SE 8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Programmer[S1]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2. CCDSAP Beginner and Advanced Level[S10,S11]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Codechef</a:t>
                      </a:r>
                      <a:endParaRPr sz="1100" b="0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MOOCs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Programming in Java   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[S1}</a:t>
                      </a:r>
                      <a:endParaRPr lang="en" sz="1100" u="none" strike="noStrike" cap="none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Design </a:t>
                      </a: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and Analysis of Algorithms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Red Hat Certified Administrator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 [S9]                            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NPTEL</a:t>
                      </a:r>
                      <a:endParaRPr sz="1100" u="none" strike="noStrike" cap="none" dirty="0"/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https://www.redhat.com/en/services/training/ex200-red-hat-certified-system-administrator-rhcsa-exam</a:t>
                      </a:r>
                      <a:endParaRPr sz="11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Competitions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Infosys’s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HackWithInfy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TCS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CodeVita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  <p:sp>
        <p:nvSpPr>
          <p:cNvPr id="1048971" name="Google Shape;430;p57"/>
          <p:cNvSpPr txBox="1"/>
          <p:nvPr/>
        </p:nvSpPr>
        <p:spPr>
          <a:xfrm>
            <a:off x="241697" y="270233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</a:t>
            </a:r>
            <a:r>
              <a:rPr lang="en" sz="2400" b="1" dirty="0">
                <a:solidFill>
                  <a:schemeClr val="tx1"/>
                </a:solidFill>
              </a:rPr>
              <a:t>9</a:t>
            </a:r>
            <a:r>
              <a:rPr lang="en" sz="2400" b="1" dirty="0" smtClean="0">
                <a:solidFill>
                  <a:schemeClr val="tx1"/>
                </a:solidFill>
              </a:rPr>
              <a:t>: </a:t>
            </a:r>
            <a:r>
              <a:rPr lang="en-IN" sz="2400" b="1" dirty="0" smtClean="0"/>
              <a:t>Entrepreneurship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48975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976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80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1048981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1048982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8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8" name="Google Shape;181;p34"/>
          <p:cNvSpPr txBox="1"/>
          <p:nvPr/>
        </p:nvSpPr>
        <p:spPr>
          <a:xfrm>
            <a:off x="241697" y="240505"/>
            <a:ext cx="8660606" cy="35838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pic>
        <p:nvPicPr>
          <p:cNvPr id="2097242" name="Picture 2" descr="Venture East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3070" y="1723253"/>
            <a:ext cx="1216719" cy="515069"/>
          </a:xfrm>
          <a:prstGeom prst="rect">
            <a:avLst/>
          </a:prstGeom>
          <a:noFill/>
        </p:spPr>
      </p:pic>
      <p:pic>
        <p:nvPicPr>
          <p:cNvPr id="2097243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27" y="2822210"/>
            <a:ext cx="1968601" cy="577880"/>
          </a:xfrm>
          <a:prstGeom prst="rect">
            <a:avLst/>
          </a:prstGeom>
        </p:spPr>
      </p:pic>
      <p:pic>
        <p:nvPicPr>
          <p:cNvPr id="2097244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24799" y="3233292"/>
            <a:ext cx="876345" cy="2152761"/>
          </a:xfrm>
          <a:prstGeom prst="rect">
            <a:avLst/>
          </a:prstGeom>
        </p:spPr>
      </p:pic>
      <p:pic>
        <p:nvPicPr>
          <p:cNvPr id="2097245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98016" y="2896772"/>
            <a:ext cx="1724025" cy="838200"/>
          </a:xfrm>
          <a:prstGeom prst="rect">
            <a:avLst/>
          </a:prstGeom>
          <a:noFill/>
        </p:spPr>
      </p:pic>
      <p:pic>
        <p:nvPicPr>
          <p:cNvPr id="2097246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358" y="1547650"/>
            <a:ext cx="1873346" cy="819192"/>
          </a:xfrm>
          <a:prstGeom prst="rect">
            <a:avLst/>
          </a:prstGeom>
        </p:spPr>
      </p:pic>
      <p:pic>
        <p:nvPicPr>
          <p:cNvPr id="2097247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531" y="4135805"/>
            <a:ext cx="1866996" cy="711237"/>
          </a:xfrm>
          <a:prstGeom prst="rect">
            <a:avLst/>
          </a:prstGeom>
        </p:spPr>
      </p:pic>
      <p:sp>
        <p:nvSpPr>
          <p:cNvPr id="1048989" name="Content Placeholder 2"/>
          <p:cNvSpPr txBox="1"/>
          <p:nvPr/>
        </p:nvSpPr>
        <p:spPr>
          <a:xfrm>
            <a:off x="458036" y="15476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Agencies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SEQUOIA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 VENTURE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KALAARI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BLUME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CHIRATAE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EAST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LPU Seed Money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B.Tech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(Hons)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20,000 per student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Rs.2Lakh – </a:t>
            </a: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5Lakh</a:t>
            </a:r>
            <a:endParaRPr lang="en-IN" sz="1200" b="1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4" name="Google Shape;411;p55"/>
          <p:cNvSpPr/>
          <p:nvPr/>
        </p:nvSpPr>
        <p:spPr>
          <a:xfrm>
            <a:off x="240506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5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1048996" name="Google Shape;414;p55"/>
          <p:cNvSpPr txBox="1"/>
          <p:nvPr/>
        </p:nvSpPr>
        <p:spPr>
          <a:xfrm>
            <a:off x="239315" y="92063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7" name="TextBox 1"/>
          <p:cNvSpPr txBox="1"/>
          <p:nvPr/>
        </p:nvSpPr>
        <p:spPr>
          <a:xfrm>
            <a:off x="850456" y="1360264"/>
            <a:ext cx="3720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LEADERSHIP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LOGICAL THINKING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TECHNICAL COMPETENCE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MARKETING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FINANCIAL MANAGEMENT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–INTERPERSONAL SKILLS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PUBLICATION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PATENT/COPYRIGHT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1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2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0496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1049003" name="Google Shape;423;p56"/>
          <p:cNvSpPr txBox="1"/>
          <p:nvPr/>
        </p:nvSpPr>
        <p:spPr>
          <a:xfrm>
            <a:off x="241697" y="88597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4" name="Google Shape;422;p56"/>
          <p:cNvSpPr txBox="1"/>
          <p:nvPr/>
        </p:nvSpPr>
        <p:spPr>
          <a:xfrm>
            <a:off x="864802" y="1373498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ELECTIVE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ERT423: INNOVATION &amp; DESIGN THINKING [S2, S8]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ERT424: FAMILY BUSINESS ANALYSIS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ERT425: ENTREPRENEURSHIP &amp; BUSINESS BASICS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ERT426: BOOTCAMP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MINOR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FAMILY BUSINESS DYNAMICS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ERT428: FAMILY BUSINESS DYNAMICS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*ERT429: GROWTH PLAN FORMULATION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*ERT430: BUILDING LASTING FAMILY BUSINESS – SYNERGY IN VISION, VALUES &amp; STRATEGY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*ERT431: BUSINESS RISK MANAGEMENT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NEW VENTURE CREATION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ERT432: NEW VENTURE CREATION [S2]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*ERT433: NEW VENTURE MARKETING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*ERT434: NEW VENTURE FINANCING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*ERT435: NEW VENTURE EXECUTION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8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09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3942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000" b="1" u="sng" dirty="0"/>
          </a:p>
        </p:txBody>
      </p:sp>
      <p:sp>
        <p:nvSpPr>
          <p:cNvPr id="1049010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2" name="Google Shape;432;p57"/>
          <p:cNvGraphicFramePr>
            <a:graphicFrameLocks/>
          </p:cNvGraphicFramePr>
          <p:nvPr/>
        </p:nvGraphicFramePr>
        <p:xfrm>
          <a:off x="702803" y="1646381"/>
          <a:ext cx="7830829" cy="19653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28899"/>
                <a:gridCol w="4205604"/>
                <a:gridCol w="2196326"/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Guest Lectures</a:t>
                      </a:r>
                      <a:endParaRPr lang="en-US" sz="1200" b="1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Interaction with Industry expert 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School Level events</a:t>
                      </a: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Thinking for Innovation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Entrepreneurship Specialization [S1-S9]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entrepreneur's guide for beginners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Hackathons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Rapid prototyping over a period of 24-48hours[S1-S9]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Smart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India Hackathon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2400" b="1" dirty="0">
                <a:solidFill>
                  <a:schemeClr val="tx1"/>
                </a:solidFill>
              </a:rPr>
              <a:t>Cohort 1: SOFTWARE DEVELOPMENT (Product Based</a:t>
            </a:r>
            <a:r>
              <a:rPr lang="en-US" sz="2400" b="1" dirty="0" smtClean="0">
                <a:solidFill>
                  <a:schemeClr val="tx1"/>
                </a:solidFill>
              </a:rPr>
              <a:t>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4866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866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10: </a:t>
            </a:r>
            <a:r>
              <a:rPr lang="en-IN" sz="2400" b="1" dirty="0"/>
              <a:t>Mobile Application </a:t>
            </a:r>
            <a:r>
              <a:rPr lang="en-IN" sz="2400" b="1" dirty="0" smtClean="0"/>
              <a:t>Development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49014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9015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19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1049020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1049021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22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3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4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5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6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27" name="Google Shape;181;p34"/>
          <p:cNvSpPr txBox="1"/>
          <p:nvPr/>
        </p:nvSpPr>
        <p:spPr>
          <a:xfrm>
            <a:off x="241697" y="240505"/>
            <a:ext cx="8660606" cy="4200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1049028" name="TextBox 41"/>
          <p:cNvSpPr txBox="1"/>
          <p:nvPr/>
        </p:nvSpPr>
        <p:spPr>
          <a:xfrm>
            <a:off x="548520" y="1769906"/>
            <a:ext cx="47196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Sapient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Globant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HCLTech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LG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 India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IBM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TCS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Capgemini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Accenture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Photon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049029" name="Title 3"/>
          <p:cNvSpPr txBox="1"/>
          <p:nvPr/>
        </p:nvSpPr>
        <p:spPr>
          <a:xfrm>
            <a:off x="345281" y="1354991"/>
            <a:ext cx="8145616" cy="3143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2097248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4419" y="2135579"/>
            <a:ext cx="1276442" cy="6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9" name="Picture 4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2579" y="3760455"/>
            <a:ext cx="928434" cy="10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0" name="Picture 24" descr="file google logo svg wikimedia commons 983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1889" y="1636545"/>
            <a:ext cx="1044026" cy="3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1" name="Picture 26" descr="Top Mobile App Development Company USA, India &amp; UAE - Hyperlink InfoSyste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272" y="1727507"/>
            <a:ext cx="1401872" cy="43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2" name="Picture 28" descr="Zensar Technologies logo vector"/>
          <p:cNvPicPr>
            <a:picLocks noChangeAspect="1" noChangeArrowheads="1"/>
          </p:cNvPicPr>
          <p:nvPr/>
        </p:nvPicPr>
        <p:blipFill>
          <a:blip r:embed="rId7"/>
          <a:srcRect t="36646" b="32124"/>
          <a:stretch>
            <a:fillRect/>
          </a:stretch>
        </p:blipFill>
        <p:spPr bwMode="auto">
          <a:xfrm>
            <a:off x="5879755" y="1621231"/>
            <a:ext cx="1388346" cy="43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3" name="Picture 30" descr="Media Kit | Publicis Group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99437" y="3081268"/>
            <a:ext cx="1475544" cy="68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4" name="Picture 34" descr="Globant - Seek Reinvention | Global Platform Supporter of FIFA+"/>
          <p:cNvPicPr>
            <a:picLocks noChangeAspect="1" noChangeArrowheads="1"/>
          </p:cNvPicPr>
          <p:nvPr/>
        </p:nvPicPr>
        <p:blipFill>
          <a:blip r:embed="rId9"/>
          <a:srcRect t="25235" b="29948"/>
          <a:stretch>
            <a:fillRect/>
          </a:stretch>
        </p:blipFill>
        <p:spPr bwMode="auto">
          <a:xfrm>
            <a:off x="5366133" y="2978305"/>
            <a:ext cx="1744962" cy="43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5" name="Picture 3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25500" y="3889545"/>
            <a:ext cx="1096069" cy="21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6" name="Picture 40" descr="Home- LG-Soft-India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09071" y="3035087"/>
            <a:ext cx="1321790" cy="42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7" name="Picture 4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497740" y="2435861"/>
            <a:ext cx="928331" cy="37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8" name="Picture 53" descr="Download Capgemini Logo in SVG Vector or PNG File Format - Logo.wine"/>
          <p:cNvPicPr>
            <a:picLocks noChangeAspect="1" noChangeArrowheads="1"/>
          </p:cNvPicPr>
          <p:nvPr/>
        </p:nvPicPr>
        <p:blipFill>
          <a:blip r:embed="rId13"/>
          <a:srcRect t="27408" b="31593"/>
          <a:stretch>
            <a:fillRect/>
          </a:stretch>
        </p:blipFill>
        <p:spPr bwMode="auto">
          <a:xfrm>
            <a:off x="6873277" y="4065469"/>
            <a:ext cx="2029026" cy="55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9" name="Picture 46" descr="Accenture New Logo transparent PNG - StickPNG"/>
          <p:cNvPicPr>
            <a:picLocks noChangeAspect="1" noChangeArrowheads="1"/>
          </p:cNvPicPr>
          <p:nvPr/>
        </p:nvPicPr>
        <p:blipFill>
          <a:blip r:embed="rId14"/>
          <a:srcRect t="22993" b="16747"/>
          <a:stretch>
            <a:fillRect/>
          </a:stretch>
        </p:blipFill>
        <p:spPr bwMode="auto">
          <a:xfrm>
            <a:off x="5607629" y="2157698"/>
            <a:ext cx="1463241" cy="4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0" name="Picture 48" descr="Our solution partner Photon Interactive | commercetools"/>
          <p:cNvPicPr>
            <a:picLocks noChangeAspect="1" noChangeArrowheads="1"/>
          </p:cNvPicPr>
          <p:nvPr/>
        </p:nvPicPr>
        <p:blipFill>
          <a:blip r:embed="rId15"/>
          <a:srcRect l="17697" t="38606" r="15640" b="36649"/>
          <a:stretch>
            <a:fillRect/>
          </a:stretch>
        </p:blipFill>
        <p:spPr bwMode="auto">
          <a:xfrm>
            <a:off x="4084248" y="4387182"/>
            <a:ext cx="1549703" cy="28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30" name="TextBox 1"/>
          <p:cNvSpPr txBox="1"/>
          <p:nvPr/>
        </p:nvSpPr>
        <p:spPr>
          <a:xfrm>
            <a:off x="2144368" y="1959451"/>
            <a:ext cx="2304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LPA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TechMahindra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Hyperlink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Infosystem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Zensar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technologies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5" name="Google Shape;411;p55"/>
          <p:cNvSpPr/>
          <p:nvPr/>
        </p:nvSpPr>
        <p:spPr>
          <a:xfrm>
            <a:off x="241697" y="22366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6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23665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1049037" name="Google Shape;414;p55"/>
          <p:cNvSpPr txBox="1"/>
          <p:nvPr/>
        </p:nvSpPr>
        <p:spPr>
          <a:xfrm>
            <a:off x="241697" y="90214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38" name="TextBox 8"/>
          <p:cNvSpPr txBox="1"/>
          <p:nvPr/>
        </p:nvSpPr>
        <p:spPr>
          <a:xfrm>
            <a:off x="957626" y="1400747"/>
            <a:ext cx="3470275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CORE JAVA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KOTLIN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S3- ANDROID STUDIO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S4- FIREBASE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S5- VITAL SENSE OF UX/UI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XML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S7- WIRELESS DEVICE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S8– SENSOR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039" name="TextBox 9"/>
          <p:cNvSpPr txBox="1"/>
          <p:nvPr/>
        </p:nvSpPr>
        <p:spPr>
          <a:xfrm>
            <a:off x="4185047" y="1392482"/>
            <a:ext cx="3654425" cy="8891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S9 – </a:t>
            </a:r>
            <a:r>
              <a:rPr lang="en-IN" sz="1200" dirty="0" smtClean="0">
                <a:solidFill>
                  <a:srgbClr val="0B5968"/>
                </a:solidFill>
                <a:latin typeface="+mn-lt"/>
                <a:cs typeface="+mn-cs"/>
              </a:rPr>
              <a:t>CUSTOM IOS DEVELOPMENT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S10 - SWIFT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S11 - X-CODE EDIT</a:t>
            </a:r>
            <a:endParaRPr lang="en-US" sz="1200" dirty="0">
              <a:solidFill>
                <a:srgbClr val="0B5968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3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4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5474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1049045" name="Google Shape;423;p56"/>
          <p:cNvSpPr txBox="1"/>
          <p:nvPr/>
        </p:nvSpPr>
        <p:spPr>
          <a:xfrm>
            <a:off x="241697" y="90467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6" name="TextBox 2"/>
          <p:cNvSpPr txBox="1">
            <a:spLocks noChangeArrowheads="1"/>
          </p:cNvSpPr>
          <p:nvPr/>
        </p:nvSpPr>
        <p:spPr bwMode="auto">
          <a:xfrm>
            <a:off x="726128" y="1321003"/>
            <a:ext cx="10217150" cy="258532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CSE310  – PROGRAMMING IN JAVA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[S1]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CSE224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FUNDAMENTALS OF ANDROID [S2,S3,S6]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CSE225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ANDROID APPS [S4,S5]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CSE226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APP DEPLOYMENT [S3,S8]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CSE227 – ADVANCED ANDROID APP DEVELOPMENT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[S3,S4,S7]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INT305 - COMPUTING PRACTICUM-II [S9,S10,S11]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INT405:COMPUTING PRACTICUM-III [S9,S10,S11]</a:t>
            </a:r>
            <a:endParaRPr lang="en-US" alt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50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51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4698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</a:t>
            </a:r>
            <a:r>
              <a:rPr lang="en-US" sz="2400" b="1" dirty="0">
                <a:solidFill>
                  <a:srgbClr val="0B5968"/>
                </a:solidFill>
              </a:rPr>
              <a:t>: Mobile Application Development</a:t>
            </a:r>
            <a:endParaRPr sz="2000" b="1" u="sng" dirty="0"/>
          </a:p>
        </p:txBody>
      </p:sp>
      <p:sp>
        <p:nvSpPr>
          <p:cNvPr id="1049052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3" name="Table 6"/>
          <p:cNvGraphicFramePr>
            <a:graphicFrameLocks noGrp="1"/>
          </p:cNvGraphicFramePr>
          <p:nvPr/>
        </p:nvGraphicFramePr>
        <p:xfrm>
          <a:off x="458291" y="1521593"/>
          <a:ext cx="8225036" cy="28098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13723"/>
                <a:gridCol w="4749565"/>
                <a:gridCol w="1861748"/>
              </a:tblGrid>
              <a:tr h="20376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8776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Industry Certification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GIAC Mobile Device Security Analyst (GMOB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)[S3]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 Java ME Mobile Application </a:t>
                      </a:r>
                      <a:r>
                        <a:rPr lang="fr-FR" sz="1200" u="none" strike="noStrike" kern="1200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</a:t>
                      </a: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 Development with Swift 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[S9,S10]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MTA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Developer[S3,S5]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SANS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Apple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Microsoft</a:t>
                      </a:r>
                      <a:endParaRPr lang="fr-FR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MOOCs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Development[S3,S4,S11]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developers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[S1,S3,S4]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Développer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Competitions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PMO Mobile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Contest[S1-S11]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Govt. of India (www.mygov.in)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5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11: </a:t>
            </a:r>
            <a:r>
              <a:rPr lang="en-US" sz="2400" b="1" dirty="0">
                <a:solidFill>
                  <a:schemeClr val="tx1"/>
                </a:solidFill>
              </a:rPr>
              <a:t>Government jobs/Higher </a:t>
            </a:r>
            <a:r>
              <a:rPr lang="en-US" sz="2400" b="1" dirty="0" smtClean="0">
                <a:solidFill>
                  <a:schemeClr val="tx1"/>
                </a:solidFill>
              </a:rPr>
              <a:t>studies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49056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049057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61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1049062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1049063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64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5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6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7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8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69" name="Google Shape;181;p34"/>
          <p:cNvSpPr txBox="1"/>
          <p:nvPr/>
        </p:nvSpPr>
        <p:spPr>
          <a:xfrm>
            <a:off x="241697" y="240505"/>
            <a:ext cx="8660606" cy="4345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1049070" name="TextBox 59"/>
          <p:cNvSpPr txBox="1"/>
          <p:nvPr/>
        </p:nvSpPr>
        <p:spPr>
          <a:xfrm>
            <a:off x="669748" y="1566836"/>
            <a:ext cx="22670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NMDC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Petroleum</a:t>
            </a:r>
            <a:r>
              <a:rPr lang="en-US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IOCL	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2097261" name="Picture 2" descr="Image result for iocl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5192" y="2520871"/>
            <a:ext cx="1275500" cy="480065"/>
          </a:xfrm>
          <a:prstGeom prst="rect">
            <a:avLst/>
          </a:prstGeom>
          <a:noFill/>
        </p:spPr>
      </p:pic>
      <p:pic>
        <p:nvPicPr>
          <p:cNvPr id="2097262" name="Picture 62" descr="PRL Logo | Physical Research Laborato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30278" y="2158460"/>
            <a:ext cx="569165" cy="571812"/>
          </a:xfrm>
          <a:prstGeom prst="rect">
            <a:avLst/>
          </a:prstGeom>
          <a:noFill/>
        </p:spPr>
      </p:pic>
      <p:pic>
        <p:nvPicPr>
          <p:cNvPr id="2097263" name="Picture 63" descr="Defence Research and Development Organisation - Wikiped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30278" y="3645910"/>
            <a:ext cx="571813" cy="571813"/>
          </a:xfrm>
          <a:prstGeom prst="rect">
            <a:avLst/>
          </a:prstGeom>
          <a:noFill/>
        </p:spPr>
      </p:pic>
      <p:pic>
        <p:nvPicPr>
          <p:cNvPr id="209726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07264" y="3559849"/>
            <a:ext cx="635912" cy="614848"/>
          </a:xfrm>
          <a:prstGeom prst="rect">
            <a:avLst/>
          </a:prstGeom>
          <a:noFill/>
        </p:spPr>
      </p:pic>
      <p:pic>
        <p:nvPicPr>
          <p:cNvPr id="2097265" name="Picture 12" descr="Bharat Sanchar Nigam Limited - Wikipedi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03985" y="1584525"/>
            <a:ext cx="557914" cy="571813"/>
          </a:xfrm>
          <a:prstGeom prst="rect">
            <a:avLst/>
          </a:prstGeom>
          <a:noFill/>
        </p:spPr>
      </p:pic>
      <p:pic>
        <p:nvPicPr>
          <p:cNvPr id="2097266" name="Picture 14" descr="Bharat Petroleum Logo and symbol, meaning, history, 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86782" y="2474998"/>
            <a:ext cx="838658" cy="571812"/>
          </a:xfrm>
          <a:prstGeom prst="rect">
            <a:avLst/>
          </a:prstGeom>
          <a:noFill/>
        </p:spPr>
      </p:pic>
      <p:pic>
        <p:nvPicPr>
          <p:cNvPr id="2097267" name="Picture 16" descr="ONGC Logo - en - ongcindia.co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80283" y="2239887"/>
            <a:ext cx="449415" cy="449415"/>
          </a:xfrm>
          <a:prstGeom prst="rect">
            <a:avLst/>
          </a:prstGeom>
          <a:noFill/>
        </p:spPr>
      </p:pic>
      <p:pic>
        <p:nvPicPr>
          <p:cNvPr id="2097268" name="Picture 18" descr="Download Bharat Electronics Logo in SVG Vector or PNG File Format - Logo .win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4988" y="1426758"/>
            <a:ext cx="1146448" cy="764299"/>
          </a:xfrm>
          <a:prstGeom prst="rect">
            <a:avLst/>
          </a:prstGeom>
          <a:noFill/>
        </p:spPr>
      </p:pic>
      <p:pic>
        <p:nvPicPr>
          <p:cNvPr id="2097269" name="Picture 20" descr="Download Bharat Heavy Electricals Limited (BHEL) Logo in SVG Vector or PNG  File Format - Logo.win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933084" y="2897023"/>
            <a:ext cx="912104" cy="608069"/>
          </a:xfrm>
          <a:prstGeom prst="rect">
            <a:avLst/>
          </a:prstGeom>
          <a:noFill/>
        </p:spPr>
      </p:pic>
      <p:pic>
        <p:nvPicPr>
          <p:cNvPr id="2097270" name="Picture 22" descr="Hindustan Aeronautics Limited - Wikipedia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005275" y="3746070"/>
            <a:ext cx="929585" cy="382679"/>
          </a:xfrm>
          <a:prstGeom prst="rect">
            <a:avLst/>
          </a:prstGeom>
          <a:noFill/>
        </p:spPr>
      </p:pic>
      <p:pic>
        <p:nvPicPr>
          <p:cNvPr id="2097271" name="Picture 2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75765" y="1533137"/>
            <a:ext cx="660692" cy="674590"/>
          </a:xfrm>
          <a:prstGeom prst="rect">
            <a:avLst/>
          </a:prstGeom>
          <a:noFill/>
        </p:spPr>
      </p:pic>
      <p:pic>
        <p:nvPicPr>
          <p:cNvPr id="2097272" name="Picture 28" descr="Powergrid Logo PNG Vectors Free Download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519582" y="3476622"/>
            <a:ext cx="515180" cy="652127"/>
          </a:xfrm>
          <a:prstGeom prst="rect">
            <a:avLst/>
          </a:prstGeom>
          <a:noFill/>
        </p:spPr>
      </p:pic>
      <p:pic>
        <p:nvPicPr>
          <p:cNvPr id="2097273" name="Picture 30" descr="National Mineral Development Corporation - Wikipedia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836134" y="4938103"/>
            <a:ext cx="666825" cy="749898"/>
          </a:xfrm>
          <a:prstGeom prst="rect">
            <a:avLst/>
          </a:prstGeom>
          <a:noFill/>
        </p:spPr>
      </p:pic>
      <p:sp>
        <p:nvSpPr>
          <p:cNvPr id="1049071" name="TextBox 1"/>
          <p:cNvSpPr txBox="1"/>
          <p:nvPr/>
        </p:nvSpPr>
        <p:spPr>
          <a:xfrm>
            <a:off x="2709862" y="1545608"/>
            <a:ext cx="1758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Research Laboratory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6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7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2800" b="1" u="sng" dirty="0"/>
          </a:p>
        </p:txBody>
      </p:sp>
      <p:sp>
        <p:nvSpPr>
          <p:cNvPr id="1049078" name="Google Shape;414;p55"/>
          <p:cNvSpPr txBox="1"/>
          <p:nvPr/>
        </p:nvSpPr>
        <p:spPr>
          <a:xfrm>
            <a:off x="241697" y="89992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9" name="TextBox 7"/>
          <p:cNvSpPr txBox="1"/>
          <p:nvPr/>
        </p:nvSpPr>
        <p:spPr>
          <a:xfrm>
            <a:off x="877687" y="1387138"/>
            <a:ext cx="4218141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DATA STRUCTURES &amp; ALGORITHM DESIGN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PROBLEM SOLVING SKILLS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PROGRAMMING SKILLS IN C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COMPUTER ORGANIZATION &amp; ARCHITECTURE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OPERATING SYSTEMS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COMPUTER NETWORKS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DATABASE MANAGEMENT SYSTEMS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THEORY OF COMPUTATION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GENERAL APTITUDE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– DISCRETE MATHEMATICS AND IT’S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3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4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3000" b="1" u="sng" dirty="0"/>
          </a:p>
        </p:txBody>
      </p:sp>
      <p:sp>
        <p:nvSpPr>
          <p:cNvPr id="1049085" name="Google Shape;423;p56"/>
          <p:cNvSpPr txBox="1"/>
          <p:nvPr/>
        </p:nvSpPr>
        <p:spPr>
          <a:xfrm>
            <a:off x="241697" y="97187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6" name="TextBox 6"/>
          <p:cNvSpPr txBox="1"/>
          <p:nvPr/>
        </p:nvSpPr>
        <p:spPr>
          <a:xfrm>
            <a:off x="948498" y="1397359"/>
            <a:ext cx="1021778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CSE408 – DESIGN AND ANALYSIS OF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CSE205 – DATA STRUCTURES AND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CSE101 – COMPUTER PROGRAMMING [S3]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CSE211 – COMPUTER ORGANIZATION AND DESIGN [S4]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CSE316 – OPERATING SYSTEMS [S5]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INT306 – DATABASE MANAGEMENT SYSTEMS [S7]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 – COMPUTER NETWORKS [S6]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CSE322 – FORMAL LANGUAGES AND AUTOMATION THEORY [S8]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MTH401 – DISCRETE MATHEMATICS [S10]</a:t>
            </a:r>
          </a:p>
          <a:p>
            <a:pPr algn="l"/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CSE333  – COMBINATORIAL STUDIES-I [S9, S10]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 [S1, S2, S3, S5, S8]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CSE335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STUDIES-III [S4, S6, S7]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9" name="Google Shape;428;p57"/>
          <p:cNvSpPr/>
          <p:nvPr/>
        </p:nvSpPr>
        <p:spPr>
          <a:xfrm>
            <a:off x="-6096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0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1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5193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endParaRPr sz="2000" b="1" u="sng" dirty="0"/>
          </a:p>
        </p:txBody>
      </p:sp>
      <p:sp>
        <p:nvSpPr>
          <p:cNvPr id="1049092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4" name="Table 7"/>
          <p:cNvGraphicFramePr>
            <a:graphicFrameLocks noGrp="1"/>
          </p:cNvGraphicFramePr>
          <p:nvPr/>
        </p:nvGraphicFramePr>
        <p:xfrm>
          <a:off x="672705" y="1528428"/>
          <a:ext cx="7723150" cy="2606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07800"/>
                <a:gridCol w="4206417"/>
                <a:gridCol w="2508933"/>
              </a:tblGrid>
              <a:tr h="237658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4433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“Compiler Design, IIT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KGP“[S8]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"Discrete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Mathematics“[S10] 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 GATE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Portal[S1-S10]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NPTEL https://nptel.ac.in/courses/106105190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NPTEL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NPTEL https://gate.nptel.ac.in/aboutus.html</a:t>
                      </a:r>
                      <a:endParaRPr lang="fr-FR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949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Competitive Exam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Graduate Aptitude Test in Engineering (GATE) 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[S1-S10]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http://gate.iitd.ac.in/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71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1048672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73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55" name="Google Shape;390;p54" descr="Microsoft Unveils Redesigned Windows Logo : The Two-Way : NPR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6" name="Google Shape;391;p54" descr="Flipkart Logo and symbol, meaning, history, PNG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7" name="Google Shape;392;p54" descr="Adobe Logo and symbol, meaning, history, PNG, bran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4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5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6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7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8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8" name="Google Shape;398;p54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9" name="Google Shape;399;p54"/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Google Shape;400;p54"/>
          <p:cNvPicPr preferRelativeResize="0">
            <a:picLocks/>
          </p:cNvPicPr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401;p54"/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2" name="Google Shape;402;p54"/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3" name="Google Shape;403;p54"/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404;p54"/>
          <p:cNvPicPr preferRelativeResize="0">
            <a:picLocks/>
          </p:cNvPicPr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5" name="Google Shape;405;p54"/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9" name="Google Shape;181;p34"/>
          <p:cNvSpPr txBox="1"/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  <p:sp>
        <p:nvSpPr>
          <p:cNvPr id="1048680" name="TextBox 2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1048681" name="TextBox 3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1048682" name="TextBox 4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66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2097167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2097168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2097169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5" name="Google Shape;557;p69"/>
          <p:cNvGraphicFramePr>
            <a:graphicFrameLocks/>
          </p:cNvGraphicFramePr>
          <p:nvPr/>
        </p:nvGraphicFramePr>
        <p:xfrm>
          <a:off x="319450" y="357550"/>
          <a:ext cx="8574350" cy="4206060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/>
                <a:gridCol w="2611075"/>
                <a:gridCol w="1028450"/>
                <a:gridCol w="998800"/>
                <a:gridCol w="959225"/>
                <a:gridCol w="12163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Secure Computation: Part 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https://nptel.ac.in/courses/106108229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KD01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Security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https://nptel.ac.in/courses/106105194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KD02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Social Networks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https://onlinecourses.nptel.ac.in/noc23_cs19/preview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 Architectures And Programming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https://onlinecourses.nptel.ac.in/noc23_cs61/preview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Foundations of Cyber Physical Systems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https://onlinecourses.nptel.ac.in/noc23_cs62/preview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6" name="Google Shape;562;p70"/>
          <p:cNvGraphicFramePr>
            <a:graphicFrameLocks/>
          </p:cNvGraphicFramePr>
          <p:nvPr/>
        </p:nvGraphicFramePr>
        <p:xfrm>
          <a:off x="284825" y="193638"/>
          <a:ext cx="8574350" cy="4788228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/>
                <a:gridCol w="2611075"/>
                <a:gridCol w="1028450"/>
                <a:gridCol w="998800"/>
                <a:gridCol w="959225"/>
                <a:gridCol w="12163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Compiler Design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https://nptel.ac.in/courses/106105190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Affective Computing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https://onlinecourses.nptel.ac.in/noc23_cs36/preview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 Oriented System Development using UML, Java and Patterns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https://onlinecourses.nptel.ac.in/noc23_cs46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KD06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 and Security in Online Social Media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https://onlinecourses.nptel.ac.in/noc23_cs13/preview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KD07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Reinforcement Learning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https://nptel.ac.in/courses/106106143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KD08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5" name="Google Shape;567;p71"/>
          <p:cNvSpPr txBox="1">
            <a:spLocks noGrp="1"/>
          </p:cNvSpPr>
          <p:nvPr>
            <p:ph type="title"/>
          </p:nvPr>
        </p:nvSpPr>
        <p:spPr>
          <a:xfrm>
            <a:off x="0" y="-178049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/>
              <a:t>ThankYou</a:t>
            </a:r>
          </a:p>
        </p:txBody>
      </p:sp>
      <p:sp>
        <p:nvSpPr>
          <p:cNvPr id="1049106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36" cy="44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5400"/>
              <a:t>Any Queries?</a:t>
            </a:r>
            <a:endParaRPr sz="5400"/>
          </a:p>
          <a:p>
            <a:pPr marL="17780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049107" name="Google Shape;569;p71"/>
          <p:cNvSpPr/>
          <p:nvPr/>
        </p:nvSpPr>
        <p:spPr>
          <a:xfrm rot="10800000">
            <a:off x="7504736" y="4703674"/>
            <a:ext cx="107135" cy="6867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87" name="Google Shape;411;p5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88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1048689" name="Google Shape;413;p55"/>
          <p:cNvSpPr txBox="1"/>
          <p:nvPr/>
        </p:nvSpPr>
        <p:spPr>
          <a:xfrm>
            <a:off x="900865" y="1409706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CORE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S2 -- SPRING BOOT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S3 -- LOGICAL &amp; ANALYTICAL SKILLS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S4 -- C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– C++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 ADVANCED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– SSL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TLS X.509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8690" name="Google Shape;414;p55"/>
          <p:cNvSpPr txBox="1"/>
          <p:nvPr/>
        </p:nvSpPr>
        <p:spPr>
          <a:xfrm>
            <a:off x="241697" y="82494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1" name="TextBox 1"/>
          <p:cNvSpPr txBox="1"/>
          <p:nvPr/>
        </p:nvSpPr>
        <p:spPr>
          <a:xfrm>
            <a:off x="4020411" y="1459084"/>
            <a:ext cx="3720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</a:rPr>
              <a:t>S15</a:t>
            </a: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– COMPUTER NETWORK</a:t>
            </a:r>
          </a:p>
          <a:p>
            <a:endParaRPr lang="en-US" sz="1200" dirty="0"/>
          </a:p>
        </p:txBody>
      </p:sp>
      <p:sp>
        <p:nvSpPr>
          <p:cNvPr id="1048692" name="Google Shape;181;p34"/>
          <p:cNvSpPr txBox="1"/>
          <p:nvPr/>
        </p:nvSpPr>
        <p:spPr>
          <a:xfrm>
            <a:off x="240506" y="237868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6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7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400" b="1" u="sng" dirty="0"/>
          </a:p>
        </p:txBody>
      </p:sp>
      <p:sp>
        <p:nvSpPr>
          <p:cNvPr id="1048698" name="Google Shape;422;p56"/>
          <p:cNvSpPr txBox="1"/>
          <p:nvPr/>
        </p:nvSpPr>
        <p:spPr>
          <a:xfrm>
            <a:off x="852487" y="1162954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48699" name="Google Shape;423;p56"/>
          <p:cNvSpPr txBox="1"/>
          <p:nvPr/>
        </p:nvSpPr>
        <p:spPr>
          <a:xfrm>
            <a:off x="241697" y="811719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0" name="Google Shape;181;p34"/>
          <p:cNvSpPr txBox="1"/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4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05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SOFTWARE DEVELOPMENT (Product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1048706" name="Google Shape;431;p57"/>
          <p:cNvSpPr txBox="1"/>
          <p:nvPr/>
        </p:nvSpPr>
        <p:spPr>
          <a:xfrm>
            <a:off x="241697" y="80068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4" name="Google Shape;432;p57"/>
          <p:cNvGraphicFramePr>
            <a:graphicFrameLocks/>
          </p:cNvGraphicFramePr>
          <p:nvPr/>
        </p:nvGraphicFramePr>
        <p:xfrm>
          <a:off x="695246" y="1646381"/>
          <a:ext cx="7730837" cy="26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0653"/>
                <a:gridCol w="3985063"/>
                <a:gridCol w="2335121"/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Certified Associate, Java SE 8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Programmer[S1]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CCDSAP Beginner and Advanced Level[S10,S11]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Codechef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in Java   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[S1}</a:t>
                      </a:r>
                      <a:endParaRPr lang="en" sz="120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Analysis of Algorithms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 Certified Administrator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https://www.redhat.com/en/services/training/ex200-red-hat-certified-system-administrator-rhcsa-exam</a:t>
                      </a:r>
                      <a:endParaRPr sz="12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Infosys’s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HackWithInfy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TCS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CodeVita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</a:tr>
            </a:tbl>
          </a:graphicData>
        </a:graphic>
      </p:graphicFrame>
      <p:sp>
        <p:nvSpPr>
          <p:cNvPr id="1048707" name="Google Shape;181;p34"/>
          <p:cNvSpPr txBox="1"/>
          <p:nvPr/>
        </p:nvSpPr>
        <p:spPr>
          <a:xfrm>
            <a:off x="230361" y="240506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3351</Words>
  <Application>Microsoft Office PowerPoint</Application>
  <PresentationFormat>On-screen Show (16:9)</PresentationFormat>
  <Paragraphs>991</Paragraphs>
  <Slides>62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Open Sans</vt:lpstr>
      <vt:lpstr>Calibri Light</vt:lpstr>
      <vt:lpstr>Tw Cen MT</vt:lpstr>
      <vt:lpstr>Noto Sans</vt:lpstr>
      <vt:lpstr>Times New Roman</vt:lpstr>
      <vt:lpstr>"Times New Roman"</vt:lpstr>
      <vt:lpstr>Wingdings</vt:lpstr>
      <vt:lpstr>Simple Light</vt:lpstr>
      <vt:lpstr>Simple Light</vt:lpstr>
      <vt:lpstr>1_Office Theme</vt:lpstr>
      <vt:lpstr>Slide 1</vt:lpstr>
      <vt:lpstr>What are Cohorts</vt:lpstr>
      <vt:lpstr>Purpose of Cohorts</vt:lpstr>
      <vt:lpstr>Outline       Cohort’s:  </vt:lpstr>
      <vt:lpstr>Cohort 1: SOFTWARE DEVELOPMENT (Product Based)</vt:lpstr>
      <vt:lpstr>Slide 6</vt:lpstr>
      <vt:lpstr>Cohort 1: Software Development (Product Based)</vt:lpstr>
      <vt:lpstr>Cohort 1: Software Development (Product Based)</vt:lpstr>
      <vt:lpstr>Cohort 1: SOFTWARE DEVELOPMENT (Product Based)</vt:lpstr>
      <vt:lpstr>Cohort 2:   Data Science</vt:lpstr>
      <vt:lpstr>Cohort 2: Data Science</vt:lpstr>
      <vt:lpstr>Cohort 2: Data Science</vt:lpstr>
      <vt:lpstr>Cohort 2: Data Science</vt:lpstr>
      <vt:lpstr>Cohort 2: Data Science</vt:lpstr>
      <vt:lpstr>Cohort 3: Cyber Security</vt:lpstr>
      <vt:lpstr>Slide 16</vt:lpstr>
      <vt:lpstr>Slide 17</vt:lpstr>
      <vt:lpstr>Slide 18</vt:lpstr>
      <vt:lpstr>Slide 19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5: Machine Learning</vt:lpstr>
      <vt:lpstr>Slide 26</vt:lpstr>
      <vt:lpstr>Slide 27</vt:lpstr>
      <vt:lpstr>Slide 28</vt:lpstr>
      <vt:lpstr>Slide 29</vt:lpstr>
      <vt:lpstr>Cohort 6: Cloud Computing </vt:lpstr>
      <vt:lpstr>Cohort 6: Cloud Computing </vt:lpstr>
      <vt:lpstr>Cohort 6: Cloud Computing </vt:lpstr>
      <vt:lpstr>Cohort 6: Cloud Computing </vt:lpstr>
      <vt:lpstr>Cohort 6: Cloud Computing </vt:lpstr>
      <vt:lpstr>Cohort 7: Software Methodologies And Testing</vt:lpstr>
      <vt:lpstr>Slide 36</vt:lpstr>
      <vt:lpstr>Cohort 7: Software Methodologies And Testing</vt:lpstr>
      <vt:lpstr>Cohort 7: Software Methodologies And Testing</vt:lpstr>
      <vt:lpstr>Cohort 7: Software Methodologies And Testing</vt:lpstr>
      <vt:lpstr>Cohort 8: Software Development (Service Based)</vt:lpstr>
      <vt:lpstr>Cohort 5: Software Engineer/ Software Developer</vt:lpstr>
      <vt:lpstr>Cohort 8: SOFTWARE DEVELOPMENT (Service Based)</vt:lpstr>
      <vt:lpstr>Cohort 8: Software Development (Service Based)</vt:lpstr>
      <vt:lpstr>Cohort 8: Software Development (Service Based)</vt:lpstr>
      <vt:lpstr>Cohort 9: Entrepreneurship</vt:lpstr>
      <vt:lpstr>Cohort 5: Software Engineer/ Software Developer</vt:lpstr>
      <vt:lpstr>Cohort 9: Entrepreneurship</vt:lpstr>
      <vt:lpstr>Cohort 9: Entrepreneurship</vt:lpstr>
      <vt:lpstr>Cohort 9: Entrepreneurship</vt:lpstr>
      <vt:lpstr>Cohort 10: Mobile Application Development</vt:lpstr>
      <vt:lpstr>Cohort 5: Software Engineer/ Software Developer</vt:lpstr>
      <vt:lpstr>Cohort 10: Mobile Application Development</vt:lpstr>
      <vt:lpstr>Cohort 10: Mobile Application Development</vt:lpstr>
      <vt:lpstr>Cohort 10: Mobile Application Development</vt:lpstr>
      <vt:lpstr>Cohort 11: Government jobs/Higher studies</vt:lpstr>
      <vt:lpstr>Cohort 5: Software Engineer/ Software Developer</vt:lpstr>
      <vt:lpstr>Cohort 11: Government jobs/Higher studies</vt:lpstr>
      <vt:lpstr>Cohort 11: Government jobs/Higher studies</vt:lpstr>
      <vt:lpstr>Cohort 11: Government jobs/Higher studies</vt:lpstr>
      <vt:lpstr>Slide 60</vt:lpstr>
      <vt:lpstr>Slide 61</vt:lpstr>
      <vt:lpstr>ThankYou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Cohorts in B.Tech CSE</dc:title>
  <dc:creator>Tarun</dc:creator>
  <cp:lastModifiedBy>Pradeep</cp:lastModifiedBy>
  <cp:revision>1</cp:revision>
  <dcterms:created xsi:type="dcterms:W3CDTF">2023-10-27T06:42:41Z</dcterms:created>
  <dcterms:modified xsi:type="dcterms:W3CDTF">2023-11-24T05:32:16Z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b9ddf5fa5d56433699f2a76168a8723f</vt:lpwstr>
  </property>
</Properties>
</file>